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6" r:id="rId3"/>
    <p:sldId id="287" r:id="rId4"/>
    <p:sldId id="288" r:id="rId5"/>
    <p:sldId id="257" r:id="rId6"/>
    <p:sldId id="284" r:id="rId7"/>
    <p:sldId id="279" r:id="rId8"/>
    <p:sldId id="274" r:id="rId9"/>
    <p:sldId id="275" r:id="rId10"/>
    <p:sldId id="277" r:id="rId11"/>
    <p:sldId id="258" r:id="rId12"/>
    <p:sldId id="261" r:id="rId13"/>
    <p:sldId id="262" r:id="rId14"/>
    <p:sldId id="269" r:id="rId15"/>
    <p:sldId id="278" r:id="rId16"/>
    <p:sldId id="260" r:id="rId17"/>
    <p:sldId id="272" r:id="rId18"/>
    <p:sldId id="276" r:id="rId19"/>
    <p:sldId id="263" r:id="rId20"/>
    <p:sldId id="266" r:id="rId21"/>
    <p:sldId id="285" r:id="rId22"/>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Unvan 1"/>
          <p:cNvSpPr>
            <a:spLocks noGrp="1"/>
          </p:cNvSpPr>
          <p:nvPr>
            <p:ph type="ctrTitle"/>
          </p:nvPr>
        </p:nvSpPr>
        <p:spPr>
          <a:xfrm>
            <a:off x="1524000" y="1122363"/>
            <a:ext cx="9144000" cy="2387600"/>
          </a:xfrm>
        </p:spPr>
        <p:txBody>
          <a:bodyPr anchor="b"/>
          <a:lstStyle>
            <a:lvl1pPr algn="ctr">
              <a:defRPr sz="6000"/>
            </a:lvl1pPr>
          </a:lstStyle>
          <a:p>
            <a:r>
              <a:rPr lang="tr-TR" smtClean="0"/>
              <a:t>Asıl başlık stili için tıklatın</a:t>
            </a:r>
            <a:endParaRPr lang="tr-TR"/>
          </a:p>
        </p:txBody>
      </p:sp>
      <p:sp>
        <p:nvSpPr>
          <p:cNvPr id="3" name="Alt Başlı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tr-TR"/>
          </a:p>
        </p:txBody>
      </p:sp>
      <p:sp>
        <p:nvSpPr>
          <p:cNvPr id="4" name="Veri Yer Tutucusu 3"/>
          <p:cNvSpPr>
            <a:spLocks noGrp="1"/>
          </p:cNvSpPr>
          <p:nvPr>
            <p:ph type="dt" sz="half" idx="10"/>
          </p:nvPr>
        </p:nvSpPr>
        <p:spPr/>
        <p:txBody>
          <a:bodyPr/>
          <a:lstStyle/>
          <a:p>
            <a:fld id="{F2674D9C-749A-4639-A94A-DB2C790C153B}" type="datetimeFigureOut">
              <a:rPr lang="tr-TR" smtClean="0"/>
              <a:t>4.03.2024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33FA09AA-0B91-453A-8E2A-14D8D885AC54}" type="slidenum">
              <a:rPr lang="tr-TR" smtClean="0"/>
              <a:t>‹#›</a:t>
            </a:fld>
            <a:endParaRPr lang="tr-TR"/>
          </a:p>
        </p:txBody>
      </p:sp>
    </p:spTree>
    <p:extLst>
      <p:ext uri="{BB962C8B-B14F-4D97-AF65-F5344CB8AC3E}">
        <p14:creationId xmlns:p14="http://schemas.microsoft.com/office/powerpoint/2010/main" val="3757304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F2674D9C-749A-4639-A94A-DB2C790C153B}" type="datetimeFigureOut">
              <a:rPr lang="tr-TR" smtClean="0"/>
              <a:t>4.03.2024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33FA09AA-0B91-453A-8E2A-14D8D885AC54}" type="slidenum">
              <a:rPr lang="tr-TR" smtClean="0"/>
              <a:t>‹#›</a:t>
            </a:fld>
            <a:endParaRPr lang="tr-TR"/>
          </a:p>
        </p:txBody>
      </p:sp>
    </p:spTree>
    <p:extLst>
      <p:ext uri="{BB962C8B-B14F-4D97-AF65-F5344CB8AC3E}">
        <p14:creationId xmlns:p14="http://schemas.microsoft.com/office/powerpoint/2010/main" val="1858646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8724900" y="365125"/>
            <a:ext cx="2628900" cy="5811838"/>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838200" y="365125"/>
            <a:ext cx="7734300" cy="5811838"/>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F2674D9C-749A-4639-A94A-DB2C790C153B}" type="datetimeFigureOut">
              <a:rPr lang="tr-TR" smtClean="0"/>
              <a:t>4.03.2024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33FA09AA-0B91-453A-8E2A-14D8D885AC54}" type="slidenum">
              <a:rPr lang="tr-TR" smtClean="0"/>
              <a:t>‹#›</a:t>
            </a:fld>
            <a:endParaRPr lang="tr-TR"/>
          </a:p>
        </p:txBody>
      </p:sp>
    </p:spTree>
    <p:extLst>
      <p:ext uri="{BB962C8B-B14F-4D97-AF65-F5344CB8AC3E}">
        <p14:creationId xmlns:p14="http://schemas.microsoft.com/office/powerpoint/2010/main" val="1974323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F2674D9C-749A-4639-A94A-DB2C790C153B}" type="datetimeFigureOut">
              <a:rPr lang="tr-TR" smtClean="0"/>
              <a:t>4.03.2024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33FA09AA-0B91-453A-8E2A-14D8D885AC54}" type="slidenum">
              <a:rPr lang="tr-TR" smtClean="0"/>
              <a:t>‹#›</a:t>
            </a:fld>
            <a:endParaRPr lang="tr-TR"/>
          </a:p>
        </p:txBody>
      </p:sp>
    </p:spTree>
    <p:extLst>
      <p:ext uri="{BB962C8B-B14F-4D97-AF65-F5344CB8AC3E}">
        <p14:creationId xmlns:p14="http://schemas.microsoft.com/office/powerpoint/2010/main" val="4169442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Unvan 1"/>
          <p:cNvSpPr>
            <a:spLocks noGrp="1"/>
          </p:cNvSpPr>
          <p:nvPr>
            <p:ph type="title"/>
          </p:nvPr>
        </p:nvSpPr>
        <p:spPr>
          <a:xfrm>
            <a:off x="831850" y="1709738"/>
            <a:ext cx="10515600" cy="2852737"/>
          </a:xfrm>
        </p:spPr>
        <p:txBody>
          <a:bodyPr anchor="b"/>
          <a:lstStyle>
            <a:lvl1pPr>
              <a:defRPr sz="6000"/>
            </a:lvl1pPr>
          </a:lstStyle>
          <a:p>
            <a:r>
              <a:rPr lang="tr-TR" smtClean="0"/>
              <a:t>Asıl başlık stili için tıklatın</a:t>
            </a:r>
            <a:endParaRPr lang="tr-TR"/>
          </a:p>
        </p:txBody>
      </p:sp>
      <p:sp>
        <p:nvSpPr>
          <p:cNvPr id="3" name="Metin Yer Tutucus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Veri Yer Tutucusu 3"/>
          <p:cNvSpPr>
            <a:spLocks noGrp="1"/>
          </p:cNvSpPr>
          <p:nvPr>
            <p:ph type="dt" sz="half" idx="10"/>
          </p:nvPr>
        </p:nvSpPr>
        <p:spPr/>
        <p:txBody>
          <a:bodyPr/>
          <a:lstStyle/>
          <a:p>
            <a:fld id="{F2674D9C-749A-4639-A94A-DB2C790C153B}" type="datetimeFigureOut">
              <a:rPr lang="tr-TR" smtClean="0"/>
              <a:t>4.03.2024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33FA09AA-0B91-453A-8E2A-14D8D885AC54}" type="slidenum">
              <a:rPr lang="tr-TR" smtClean="0"/>
              <a:t>‹#›</a:t>
            </a:fld>
            <a:endParaRPr lang="tr-TR"/>
          </a:p>
        </p:txBody>
      </p:sp>
    </p:spTree>
    <p:extLst>
      <p:ext uri="{BB962C8B-B14F-4D97-AF65-F5344CB8AC3E}">
        <p14:creationId xmlns:p14="http://schemas.microsoft.com/office/powerpoint/2010/main" val="3314363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838200" y="1825625"/>
            <a:ext cx="5181600" cy="435133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6172200" y="1825625"/>
            <a:ext cx="5181600" cy="435133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F2674D9C-749A-4639-A94A-DB2C790C153B}" type="datetimeFigureOut">
              <a:rPr lang="tr-TR" smtClean="0"/>
              <a:t>4.03.2024</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33FA09AA-0B91-453A-8E2A-14D8D885AC54}" type="slidenum">
              <a:rPr lang="tr-TR" smtClean="0"/>
              <a:t>‹#›</a:t>
            </a:fld>
            <a:endParaRPr lang="tr-TR"/>
          </a:p>
        </p:txBody>
      </p:sp>
    </p:spTree>
    <p:extLst>
      <p:ext uri="{BB962C8B-B14F-4D97-AF65-F5344CB8AC3E}">
        <p14:creationId xmlns:p14="http://schemas.microsoft.com/office/powerpoint/2010/main" val="2097738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p:cNvSpPr>
            <a:spLocks noGrp="1"/>
          </p:cNvSpPr>
          <p:nvPr>
            <p:ph type="title"/>
          </p:nvPr>
        </p:nvSpPr>
        <p:spPr>
          <a:xfrm>
            <a:off x="839788" y="365125"/>
            <a:ext cx="10515600" cy="1325563"/>
          </a:xfrm>
        </p:spPr>
        <p:txBody>
          <a:bodyPr/>
          <a:lstStyle/>
          <a:p>
            <a:r>
              <a:rPr lang="tr-TR" smtClean="0"/>
              <a:t>Asıl başlık stili için tıklatın</a:t>
            </a:r>
            <a:endParaRPr lang="tr-TR"/>
          </a:p>
        </p:txBody>
      </p:sp>
      <p:sp>
        <p:nvSpPr>
          <p:cNvPr id="3" name="Metin Yer Tutucus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İçerik Yer Tutucusu 3"/>
          <p:cNvSpPr>
            <a:spLocks noGrp="1"/>
          </p:cNvSpPr>
          <p:nvPr>
            <p:ph sz="half" idx="2"/>
          </p:nvPr>
        </p:nvSpPr>
        <p:spPr>
          <a:xfrm>
            <a:off x="839788" y="2505075"/>
            <a:ext cx="5157787" cy="368458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İçerik Yer Tutucusu 5"/>
          <p:cNvSpPr>
            <a:spLocks noGrp="1"/>
          </p:cNvSpPr>
          <p:nvPr>
            <p:ph sz="quarter" idx="4"/>
          </p:nvPr>
        </p:nvSpPr>
        <p:spPr>
          <a:xfrm>
            <a:off x="6172200" y="2505075"/>
            <a:ext cx="5183188" cy="368458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F2674D9C-749A-4639-A94A-DB2C790C153B}" type="datetimeFigureOut">
              <a:rPr lang="tr-TR" smtClean="0"/>
              <a:t>4.03.2024</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33FA09AA-0B91-453A-8E2A-14D8D885AC54}" type="slidenum">
              <a:rPr lang="tr-TR" smtClean="0"/>
              <a:t>‹#›</a:t>
            </a:fld>
            <a:endParaRPr lang="tr-TR"/>
          </a:p>
        </p:txBody>
      </p:sp>
    </p:spTree>
    <p:extLst>
      <p:ext uri="{BB962C8B-B14F-4D97-AF65-F5344CB8AC3E}">
        <p14:creationId xmlns:p14="http://schemas.microsoft.com/office/powerpoint/2010/main" val="2336073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F2674D9C-749A-4639-A94A-DB2C790C153B}" type="datetimeFigureOut">
              <a:rPr lang="tr-TR" smtClean="0"/>
              <a:t>4.03.2024</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33FA09AA-0B91-453A-8E2A-14D8D885AC54}" type="slidenum">
              <a:rPr lang="tr-TR" smtClean="0"/>
              <a:t>‹#›</a:t>
            </a:fld>
            <a:endParaRPr lang="tr-TR"/>
          </a:p>
        </p:txBody>
      </p:sp>
    </p:spTree>
    <p:extLst>
      <p:ext uri="{BB962C8B-B14F-4D97-AF65-F5344CB8AC3E}">
        <p14:creationId xmlns:p14="http://schemas.microsoft.com/office/powerpoint/2010/main" val="1947116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F2674D9C-749A-4639-A94A-DB2C790C153B}" type="datetimeFigureOut">
              <a:rPr lang="tr-TR" smtClean="0"/>
              <a:t>4.03.2024</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33FA09AA-0B91-453A-8E2A-14D8D885AC54}" type="slidenum">
              <a:rPr lang="tr-TR" smtClean="0"/>
              <a:t>‹#›</a:t>
            </a:fld>
            <a:endParaRPr lang="tr-TR"/>
          </a:p>
        </p:txBody>
      </p:sp>
    </p:spTree>
    <p:extLst>
      <p:ext uri="{BB962C8B-B14F-4D97-AF65-F5344CB8AC3E}">
        <p14:creationId xmlns:p14="http://schemas.microsoft.com/office/powerpoint/2010/main" val="3497726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İçerik Yer Tutucus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Veri Yer Tutucusu 4"/>
          <p:cNvSpPr>
            <a:spLocks noGrp="1"/>
          </p:cNvSpPr>
          <p:nvPr>
            <p:ph type="dt" sz="half" idx="10"/>
          </p:nvPr>
        </p:nvSpPr>
        <p:spPr/>
        <p:txBody>
          <a:bodyPr/>
          <a:lstStyle/>
          <a:p>
            <a:fld id="{F2674D9C-749A-4639-A94A-DB2C790C153B}" type="datetimeFigureOut">
              <a:rPr lang="tr-TR" smtClean="0"/>
              <a:t>4.03.2024</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33FA09AA-0B91-453A-8E2A-14D8D885AC54}" type="slidenum">
              <a:rPr lang="tr-TR" smtClean="0"/>
              <a:t>‹#›</a:t>
            </a:fld>
            <a:endParaRPr lang="tr-TR"/>
          </a:p>
        </p:txBody>
      </p:sp>
    </p:spTree>
    <p:extLst>
      <p:ext uri="{BB962C8B-B14F-4D97-AF65-F5344CB8AC3E}">
        <p14:creationId xmlns:p14="http://schemas.microsoft.com/office/powerpoint/2010/main" val="2052297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Resim Yer Tutucus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Veri Yer Tutucusu 4"/>
          <p:cNvSpPr>
            <a:spLocks noGrp="1"/>
          </p:cNvSpPr>
          <p:nvPr>
            <p:ph type="dt" sz="half" idx="10"/>
          </p:nvPr>
        </p:nvSpPr>
        <p:spPr/>
        <p:txBody>
          <a:bodyPr/>
          <a:lstStyle/>
          <a:p>
            <a:fld id="{F2674D9C-749A-4639-A94A-DB2C790C153B}" type="datetimeFigureOut">
              <a:rPr lang="tr-TR" smtClean="0"/>
              <a:t>4.03.2024</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33FA09AA-0B91-453A-8E2A-14D8D885AC54}" type="slidenum">
              <a:rPr lang="tr-TR" smtClean="0"/>
              <a:t>‹#›</a:t>
            </a:fld>
            <a:endParaRPr lang="tr-TR"/>
          </a:p>
        </p:txBody>
      </p:sp>
    </p:spTree>
    <p:extLst>
      <p:ext uri="{BB962C8B-B14F-4D97-AF65-F5344CB8AC3E}">
        <p14:creationId xmlns:p14="http://schemas.microsoft.com/office/powerpoint/2010/main" val="532368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674D9C-749A-4639-A94A-DB2C790C153B}" type="datetimeFigureOut">
              <a:rPr lang="tr-TR" smtClean="0"/>
              <a:t>4.03.2024</a:t>
            </a:fld>
            <a:endParaRPr lang="tr-TR"/>
          </a:p>
        </p:txBody>
      </p:sp>
      <p:sp>
        <p:nvSpPr>
          <p:cNvPr id="5" name="Altbilgi Yer Tutucus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FA09AA-0B91-453A-8E2A-14D8D885AC54}" type="slidenum">
              <a:rPr lang="tr-TR" smtClean="0"/>
              <a:t>‹#›</a:t>
            </a:fld>
            <a:endParaRPr lang="tr-TR"/>
          </a:p>
        </p:txBody>
      </p:sp>
    </p:spTree>
    <p:extLst>
      <p:ext uri="{BB962C8B-B14F-4D97-AF65-F5344CB8AC3E}">
        <p14:creationId xmlns:p14="http://schemas.microsoft.com/office/powerpoint/2010/main" val="314304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ur-lex.europa.eu/legal-content/EN/TXT/?uri=CELEX:32022L2464" TargetMode="External"/><Relationship Id="rId2" Type="http://schemas.openxmlformats.org/officeDocument/2006/relationships/hyperlink" Target="https://commission.europa.eu/publications/proposal-directive-corporate-sustainability-due-diligence-and-annex_e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1524000" y="0"/>
            <a:ext cx="9144000" cy="3509963"/>
          </a:xfrm>
        </p:spPr>
        <p:txBody>
          <a:bodyPr>
            <a:normAutofit fontScale="90000"/>
          </a:bodyPr>
          <a:lstStyle/>
          <a:p>
            <a:r>
              <a:rPr lang="tr-TR" b="1" dirty="0" smtClean="0"/>
              <a:t>Avrupa Birliği</a:t>
            </a:r>
            <a:br>
              <a:rPr lang="tr-TR" b="1" dirty="0" smtClean="0"/>
            </a:br>
            <a:r>
              <a:rPr lang="tr-TR" b="1" dirty="0" smtClean="0"/>
              <a:t> </a:t>
            </a:r>
            <a:r>
              <a:rPr lang="tr-TR" b="1" dirty="0" smtClean="0"/>
              <a:t>Kurumsal </a:t>
            </a:r>
            <a:r>
              <a:rPr lang="tr-TR" b="1" dirty="0" smtClean="0"/>
              <a:t/>
            </a:r>
            <a:br>
              <a:rPr lang="tr-TR" b="1" dirty="0" smtClean="0"/>
            </a:br>
            <a:r>
              <a:rPr lang="tr-TR" sz="7300" b="1" dirty="0" smtClean="0"/>
              <a:t>Sürdürülebilirlik</a:t>
            </a:r>
            <a:r>
              <a:rPr lang="tr-TR" sz="6700" b="1" dirty="0" smtClean="0"/>
              <a:t> </a:t>
            </a:r>
            <a:r>
              <a:rPr lang="tr-TR" b="1" dirty="0" smtClean="0"/>
              <a:t/>
            </a:r>
            <a:br>
              <a:rPr lang="tr-TR" b="1" dirty="0" smtClean="0"/>
            </a:br>
            <a:r>
              <a:rPr lang="tr-TR" b="1" dirty="0" smtClean="0"/>
              <a:t>Raporlama </a:t>
            </a:r>
            <a:r>
              <a:rPr lang="tr-TR" b="1" dirty="0" smtClean="0"/>
              <a:t>Direktifi</a:t>
            </a:r>
            <a:endParaRPr lang="tr-TR" b="1" dirty="0"/>
          </a:p>
        </p:txBody>
      </p:sp>
      <p:sp>
        <p:nvSpPr>
          <p:cNvPr id="3" name="Alt Başlık 2"/>
          <p:cNvSpPr>
            <a:spLocks noGrp="1"/>
          </p:cNvSpPr>
          <p:nvPr>
            <p:ph type="subTitle" idx="1"/>
          </p:nvPr>
        </p:nvSpPr>
        <p:spPr>
          <a:xfrm>
            <a:off x="1524000" y="4276293"/>
            <a:ext cx="9144000" cy="1655762"/>
          </a:xfrm>
        </p:spPr>
        <p:txBody>
          <a:bodyPr/>
          <a:lstStyle/>
          <a:p>
            <a:endParaRPr lang="tr-TR" b="1" dirty="0" smtClean="0"/>
          </a:p>
          <a:p>
            <a:r>
              <a:rPr lang="tr-TR" b="1" dirty="0" smtClean="0"/>
              <a:t>Dr. Gönenç Demir</a:t>
            </a:r>
            <a:endParaRPr lang="tr-TR" b="1" dirty="0"/>
          </a:p>
        </p:txBody>
      </p:sp>
    </p:spTree>
    <p:extLst>
      <p:ext uri="{BB962C8B-B14F-4D97-AF65-F5344CB8AC3E}">
        <p14:creationId xmlns:p14="http://schemas.microsoft.com/office/powerpoint/2010/main" val="6219138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0" y="0"/>
            <a:ext cx="12192000" cy="1325563"/>
          </a:xfrm>
        </p:spPr>
        <p:txBody>
          <a:bodyPr>
            <a:normAutofit/>
          </a:bodyPr>
          <a:lstStyle/>
          <a:p>
            <a:pPr algn="ctr"/>
            <a:r>
              <a:rPr lang="tr-TR" dirty="0"/>
              <a:t>Avrupa Birliği’nin (AB) Kurumsal Sürdürülebilirlik Raporlama Direktifi </a:t>
            </a:r>
            <a:endParaRPr lang="tr-TR" b="1" dirty="0"/>
          </a:p>
        </p:txBody>
      </p:sp>
      <p:sp>
        <p:nvSpPr>
          <p:cNvPr id="3" name="İçerik Yer Tutucusu 2"/>
          <p:cNvSpPr>
            <a:spLocks noGrp="1"/>
          </p:cNvSpPr>
          <p:nvPr>
            <p:ph idx="1"/>
          </p:nvPr>
        </p:nvSpPr>
        <p:spPr>
          <a:xfrm>
            <a:off x="0" y="966642"/>
            <a:ext cx="12192000" cy="5891358"/>
          </a:xfrm>
        </p:spPr>
        <p:txBody>
          <a:bodyPr>
            <a:normAutofit fontScale="92500" lnSpcReduction="10000"/>
          </a:bodyPr>
          <a:lstStyle/>
          <a:p>
            <a:pPr marL="0" indent="0" algn="ctr">
              <a:buNone/>
            </a:pPr>
            <a:endParaRPr lang="tr-TR" dirty="0" smtClean="0"/>
          </a:p>
          <a:p>
            <a:pPr marL="0" indent="0" algn="ctr">
              <a:buNone/>
            </a:pPr>
            <a:r>
              <a:rPr lang="tr-TR" sz="2000" i="1" dirty="0" smtClean="0"/>
              <a:t>(</a:t>
            </a:r>
            <a:r>
              <a:rPr lang="tr-TR" sz="2000" i="1" dirty="0" err="1"/>
              <a:t>Corporate</a:t>
            </a:r>
            <a:r>
              <a:rPr lang="tr-TR" sz="2000" i="1" dirty="0"/>
              <a:t> </a:t>
            </a:r>
            <a:r>
              <a:rPr lang="tr-TR" sz="2000" i="1" dirty="0" err="1"/>
              <a:t>Sustainability</a:t>
            </a:r>
            <a:r>
              <a:rPr lang="tr-TR" sz="2000" i="1" dirty="0"/>
              <a:t> </a:t>
            </a:r>
            <a:r>
              <a:rPr lang="tr-TR" sz="2000" i="1" dirty="0" err="1"/>
              <a:t>Reporting</a:t>
            </a:r>
            <a:r>
              <a:rPr lang="tr-TR" sz="2000" i="1" dirty="0"/>
              <a:t> Directive-CSRD), </a:t>
            </a:r>
            <a:endParaRPr lang="tr-TR" sz="2000" i="1" dirty="0" smtClean="0"/>
          </a:p>
          <a:p>
            <a:pPr marL="0" indent="0" algn="ctr">
              <a:buNone/>
            </a:pPr>
            <a:r>
              <a:rPr lang="tr-TR" dirty="0" smtClean="0"/>
              <a:t>Şirketlerin Avrupa </a:t>
            </a:r>
            <a:r>
              <a:rPr lang="tr-TR" dirty="0"/>
              <a:t>Sürdürülebilirlik Raporlama Standartlarına </a:t>
            </a:r>
            <a:endParaRPr lang="tr-TR" dirty="0" smtClean="0"/>
          </a:p>
          <a:p>
            <a:pPr marL="0" indent="0" algn="ctr">
              <a:buNone/>
            </a:pPr>
            <a:r>
              <a:rPr lang="tr-TR" sz="1900" i="1" dirty="0" smtClean="0"/>
              <a:t>(</a:t>
            </a:r>
            <a:r>
              <a:rPr lang="tr-TR" sz="1900" i="1" dirty="0" err="1"/>
              <a:t>European</a:t>
            </a:r>
            <a:r>
              <a:rPr lang="tr-TR" sz="1900" i="1" dirty="0"/>
              <a:t> </a:t>
            </a:r>
            <a:r>
              <a:rPr lang="tr-TR" sz="1900" i="1" dirty="0" err="1"/>
              <a:t>Sustainability</a:t>
            </a:r>
            <a:r>
              <a:rPr lang="tr-TR" sz="1900" i="1" dirty="0"/>
              <a:t> </a:t>
            </a:r>
            <a:r>
              <a:rPr lang="tr-TR" sz="1900" i="1" dirty="0" err="1"/>
              <a:t>Reporting</a:t>
            </a:r>
            <a:r>
              <a:rPr lang="tr-TR" sz="1900" i="1" dirty="0"/>
              <a:t> </a:t>
            </a:r>
            <a:r>
              <a:rPr lang="tr-TR" sz="1900" i="1" dirty="0" err="1" smtClean="0"/>
              <a:t>Standards</a:t>
            </a:r>
            <a:r>
              <a:rPr lang="tr-TR" sz="1900" i="1" dirty="0" smtClean="0"/>
              <a:t>-ESRS) </a:t>
            </a:r>
          </a:p>
          <a:p>
            <a:pPr marL="0" indent="0" algn="ctr">
              <a:buNone/>
            </a:pPr>
            <a:r>
              <a:rPr lang="tr-TR" b="1" dirty="0" smtClean="0"/>
              <a:t>uygun </a:t>
            </a:r>
            <a:r>
              <a:rPr lang="tr-TR" b="1" dirty="0" smtClean="0"/>
              <a:t>olarak </a:t>
            </a:r>
            <a:r>
              <a:rPr lang="tr-TR" b="1" dirty="0"/>
              <a:t>sağlanan bilgilerin </a:t>
            </a:r>
            <a:r>
              <a:rPr lang="tr-TR" b="1" dirty="0" smtClean="0"/>
              <a:t>bağımsız denetimi </a:t>
            </a:r>
            <a:r>
              <a:rPr lang="tr-TR" dirty="0" smtClean="0"/>
              <a:t>ile birlikte</a:t>
            </a:r>
          </a:p>
          <a:p>
            <a:pPr marL="0" indent="0" algn="ctr">
              <a:buNone/>
            </a:pPr>
            <a:r>
              <a:rPr lang="tr-TR" dirty="0" smtClean="0"/>
              <a:t> </a:t>
            </a:r>
            <a:r>
              <a:rPr lang="tr-TR" b="1" dirty="0"/>
              <a:t>geniş bir yelpazedeki sürdürülebilirlik bilgilerini </a:t>
            </a:r>
          </a:p>
          <a:p>
            <a:pPr marL="0" indent="0" algn="ctr">
              <a:buNone/>
            </a:pPr>
            <a:r>
              <a:rPr lang="tr-TR" b="1" u="sng" dirty="0" smtClean="0"/>
              <a:t>yıllık </a:t>
            </a:r>
            <a:r>
              <a:rPr lang="tr-TR" b="1" u="sng" dirty="0"/>
              <a:t>raporlarına dâhil etmelerini gerektiren </a:t>
            </a:r>
            <a:endParaRPr lang="tr-TR" b="1" u="sng" dirty="0" smtClean="0"/>
          </a:p>
          <a:p>
            <a:pPr marL="0" indent="0" algn="ctr">
              <a:buNone/>
            </a:pPr>
            <a:r>
              <a:rPr lang="tr-TR" dirty="0" smtClean="0"/>
              <a:t>yeni </a:t>
            </a:r>
            <a:r>
              <a:rPr lang="tr-TR" dirty="0"/>
              <a:t>bir </a:t>
            </a:r>
            <a:r>
              <a:rPr lang="tr-TR" i="1" dirty="0"/>
              <a:t>hukuki çerçevedir.</a:t>
            </a:r>
            <a:r>
              <a:rPr lang="tr-TR" dirty="0"/>
              <a:t> </a:t>
            </a:r>
            <a:endParaRPr lang="tr-TR" dirty="0" smtClean="0"/>
          </a:p>
          <a:p>
            <a:pPr marL="0" indent="0" algn="ctr">
              <a:buNone/>
            </a:pPr>
            <a:r>
              <a:rPr lang="tr-TR" dirty="0" smtClean="0"/>
              <a:t>Bu hukuki düzenlemenin temel konusu </a:t>
            </a:r>
          </a:p>
          <a:p>
            <a:pPr marL="0" indent="0" algn="ctr">
              <a:buNone/>
            </a:pPr>
            <a:r>
              <a:rPr lang="tr-TR" b="1" dirty="0" smtClean="0"/>
              <a:t>yeşil yıkama </a:t>
            </a:r>
            <a:r>
              <a:rPr lang="tr-TR" b="1" dirty="0"/>
              <a:t>faaliyetlerinden </a:t>
            </a:r>
            <a:r>
              <a:rPr lang="tr-TR" b="1" dirty="0" smtClean="0"/>
              <a:t>önlemek </a:t>
            </a:r>
          </a:p>
          <a:p>
            <a:pPr marL="0" indent="0" algn="ctr">
              <a:buNone/>
            </a:pPr>
            <a:r>
              <a:rPr lang="tr-TR" dirty="0" smtClean="0"/>
              <a:t>ve </a:t>
            </a:r>
          </a:p>
          <a:p>
            <a:pPr marL="0" indent="0" algn="ctr">
              <a:buNone/>
            </a:pPr>
            <a:r>
              <a:rPr lang="tr-TR" b="1" dirty="0" smtClean="0"/>
              <a:t>doğru</a:t>
            </a:r>
            <a:r>
              <a:rPr lang="tr-TR" b="1" dirty="0"/>
              <a:t>, tutarlı ve karşılaştırılabilir şekilde sürdürülebilirlik </a:t>
            </a:r>
            <a:r>
              <a:rPr lang="tr-TR" b="1" dirty="0" smtClean="0"/>
              <a:t>raporlaması yapılmasını </a:t>
            </a:r>
            <a:r>
              <a:rPr lang="tr-TR" dirty="0" smtClean="0"/>
              <a:t>sağlamaktır</a:t>
            </a:r>
          </a:p>
          <a:p>
            <a:pPr marL="0" indent="0" algn="ctr">
              <a:buNone/>
            </a:pPr>
            <a:endParaRPr lang="tr-TR" dirty="0" smtClean="0"/>
          </a:p>
          <a:p>
            <a:endParaRPr lang="tr-TR" dirty="0"/>
          </a:p>
        </p:txBody>
      </p:sp>
    </p:spTree>
    <p:extLst>
      <p:ext uri="{BB962C8B-B14F-4D97-AF65-F5344CB8AC3E}">
        <p14:creationId xmlns:p14="http://schemas.microsoft.com/office/powerpoint/2010/main" val="31884312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0" y="0"/>
            <a:ext cx="10515600" cy="1325563"/>
          </a:xfrm>
        </p:spPr>
        <p:txBody>
          <a:bodyPr/>
          <a:lstStyle/>
          <a:p>
            <a:r>
              <a:rPr lang="tr-TR" b="1" dirty="0" smtClean="0"/>
              <a:t>AMAÇ</a:t>
            </a:r>
            <a:endParaRPr lang="tr-TR" b="1" dirty="0"/>
          </a:p>
        </p:txBody>
      </p:sp>
      <p:sp>
        <p:nvSpPr>
          <p:cNvPr id="3" name="İçerik Yer Tutucusu 2"/>
          <p:cNvSpPr>
            <a:spLocks noGrp="1"/>
          </p:cNvSpPr>
          <p:nvPr>
            <p:ph idx="1"/>
          </p:nvPr>
        </p:nvSpPr>
        <p:spPr>
          <a:xfrm>
            <a:off x="0" y="1114424"/>
            <a:ext cx="12192000" cy="5743575"/>
          </a:xfrm>
        </p:spPr>
        <p:txBody>
          <a:bodyPr>
            <a:normAutofit/>
          </a:bodyPr>
          <a:lstStyle/>
          <a:p>
            <a:pPr lvl="1" algn="just"/>
            <a:r>
              <a:rPr lang="tr-TR" dirty="0" smtClean="0"/>
              <a:t>Firmalara </a:t>
            </a:r>
            <a:r>
              <a:rPr lang="tr-TR" b="1" dirty="0"/>
              <a:t>özen yükümlülüğünü </a:t>
            </a:r>
            <a:r>
              <a:rPr lang="tr-TR" dirty="0"/>
              <a:t>şirket politikalarına entegre etme, </a:t>
            </a:r>
          </a:p>
          <a:p>
            <a:pPr lvl="1" algn="just"/>
            <a:r>
              <a:rPr lang="tr-TR" dirty="0" smtClean="0"/>
              <a:t>Şirket faaliyetlerinin </a:t>
            </a:r>
            <a:r>
              <a:rPr lang="tr-TR" b="1" dirty="0"/>
              <a:t>sosyal ve çevresel </a:t>
            </a:r>
            <a:r>
              <a:rPr lang="tr-TR" dirty="0"/>
              <a:t>etkilerini </a:t>
            </a:r>
            <a:r>
              <a:rPr lang="tr-TR" b="1" dirty="0"/>
              <a:t>tespit etme, </a:t>
            </a:r>
          </a:p>
          <a:p>
            <a:pPr lvl="1" algn="just"/>
            <a:r>
              <a:rPr lang="tr-TR" dirty="0"/>
              <a:t>Şirket faaliyetlerinin </a:t>
            </a:r>
            <a:r>
              <a:rPr lang="tr-TR" dirty="0" smtClean="0"/>
              <a:t>potansiyel </a:t>
            </a:r>
            <a:r>
              <a:rPr lang="tr-TR" dirty="0"/>
              <a:t>olumsuz etkileri </a:t>
            </a:r>
            <a:r>
              <a:rPr lang="tr-TR" b="1" dirty="0"/>
              <a:t>önleme ve azaltma</a:t>
            </a:r>
            <a:r>
              <a:rPr lang="tr-TR" dirty="0"/>
              <a:t>, </a:t>
            </a:r>
          </a:p>
          <a:p>
            <a:pPr lvl="1" algn="just"/>
            <a:r>
              <a:rPr lang="tr-TR" dirty="0"/>
              <a:t>Şirket faaliyetlerinin </a:t>
            </a:r>
            <a:r>
              <a:rPr lang="tr-TR" dirty="0" smtClean="0"/>
              <a:t>mevcut </a:t>
            </a:r>
            <a:r>
              <a:rPr lang="tr-TR" dirty="0"/>
              <a:t>olumsuz etkileri </a:t>
            </a:r>
            <a:r>
              <a:rPr lang="tr-TR" b="1" dirty="0"/>
              <a:t>ortadan kaldırma </a:t>
            </a:r>
            <a:r>
              <a:rPr lang="tr-TR" dirty="0"/>
              <a:t>ve </a:t>
            </a:r>
            <a:r>
              <a:rPr lang="tr-TR" b="1" dirty="0"/>
              <a:t>bunları raporlama</a:t>
            </a:r>
            <a:r>
              <a:rPr lang="tr-TR" dirty="0"/>
              <a:t> zorunluğu getirilmesi hedeflenmektedir. </a:t>
            </a:r>
          </a:p>
          <a:p>
            <a:pPr algn="just"/>
            <a:r>
              <a:rPr lang="tr-TR" dirty="0" smtClean="0"/>
              <a:t>Şirketlerin raporlama </a:t>
            </a:r>
            <a:r>
              <a:rPr lang="tr-TR" dirty="0"/>
              <a:t>yükleri hafifletilirken diğer taraftan </a:t>
            </a:r>
            <a:r>
              <a:rPr lang="tr-TR" b="1" dirty="0"/>
              <a:t>Avrupa Yeşil Mutabakatı kapsamındaki çabalarının </a:t>
            </a:r>
            <a:r>
              <a:rPr lang="tr-TR" dirty="0"/>
              <a:t>daha görünür </a:t>
            </a:r>
            <a:r>
              <a:rPr lang="tr-TR" dirty="0" smtClean="0"/>
              <a:t>kılmak</a:t>
            </a:r>
          </a:p>
          <a:p>
            <a:pPr algn="just"/>
            <a:r>
              <a:rPr lang="tr-TR" dirty="0" smtClean="0"/>
              <a:t>Şirketlerin</a:t>
            </a:r>
            <a:r>
              <a:rPr lang="tr-TR" dirty="0"/>
              <a:t>, </a:t>
            </a:r>
            <a:r>
              <a:rPr lang="tr-TR" b="1" dirty="0"/>
              <a:t>sürdürülebilirlikle bağlantılı risk ve fırsatları  yatırımcılar ve diğer paydaşlar ile şeffaf bir </a:t>
            </a:r>
            <a:r>
              <a:rPr lang="tr-TR" dirty="0"/>
              <a:t>şekilde </a:t>
            </a:r>
            <a:r>
              <a:rPr lang="tr-TR" dirty="0" smtClean="0"/>
              <a:t>paylaşmak</a:t>
            </a:r>
          </a:p>
          <a:p>
            <a:pPr algn="just"/>
            <a:r>
              <a:rPr lang="tr-TR" dirty="0" smtClean="0"/>
              <a:t>Şirketlerin faaliyetlerinin, </a:t>
            </a:r>
            <a:r>
              <a:rPr lang="tr-TR" b="1" dirty="0" smtClean="0"/>
              <a:t>çevre </a:t>
            </a:r>
            <a:r>
              <a:rPr lang="tr-TR" b="1" dirty="0"/>
              <a:t>ve insanlar üzerindeki etkilerini açık şeffaf bir şekilde</a:t>
            </a:r>
            <a:r>
              <a:rPr lang="tr-TR" dirty="0"/>
              <a:t> açıklamalarını sağlayacak bir </a:t>
            </a:r>
            <a:r>
              <a:rPr lang="tr-TR" dirty="0" smtClean="0"/>
              <a:t>yapıyı kurmak</a:t>
            </a:r>
          </a:p>
        </p:txBody>
      </p:sp>
    </p:spTree>
    <p:extLst>
      <p:ext uri="{BB962C8B-B14F-4D97-AF65-F5344CB8AC3E}">
        <p14:creationId xmlns:p14="http://schemas.microsoft.com/office/powerpoint/2010/main" val="30154555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0" y="0"/>
            <a:ext cx="10515600" cy="1325563"/>
          </a:xfrm>
        </p:spPr>
        <p:txBody>
          <a:bodyPr/>
          <a:lstStyle/>
          <a:p>
            <a:r>
              <a:rPr lang="tr-TR" b="1" dirty="0" smtClean="0"/>
              <a:t>NEDEN CSRD?</a:t>
            </a:r>
            <a:endParaRPr lang="tr-TR" b="1" dirty="0"/>
          </a:p>
        </p:txBody>
      </p:sp>
      <p:sp>
        <p:nvSpPr>
          <p:cNvPr id="3" name="İçerik Yer Tutucusu 2"/>
          <p:cNvSpPr>
            <a:spLocks noGrp="1"/>
          </p:cNvSpPr>
          <p:nvPr>
            <p:ph idx="1"/>
          </p:nvPr>
        </p:nvSpPr>
        <p:spPr>
          <a:xfrm>
            <a:off x="0" y="1132898"/>
            <a:ext cx="12192000" cy="5725102"/>
          </a:xfrm>
        </p:spPr>
        <p:txBody>
          <a:bodyPr>
            <a:normAutofit lnSpcReduction="10000"/>
          </a:bodyPr>
          <a:lstStyle/>
          <a:p>
            <a:r>
              <a:rPr lang="tr-TR" dirty="0"/>
              <a:t>CSRD, Avrupa Birliği Yeşil Mutabakatı ve AB Sürdürülebilir Büyümenin Finansmanı Eylem Planı’nın temelini </a:t>
            </a:r>
            <a:r>
              <a:rPr lang="tr-TR" dirty="0" smtClean="0"/>
              <a:t>oluşturur.</a:t>
            </a:r>
          </a:p>
          <a:p>
            <a:pPr fontAlgn="base"/>
            <a:r>
              <a:rPr lang="tr-TR" b="1" dirty="0"/>
              <a:t>2024 </a:t>
            </a:r>
            <a:r>
              <a:rPr lang="tr-TR" dirty="0"/>
              <a:t>yılında </a:t>
            </a:r>
            <a:r>
              <a:rPr lang="tr-TR" b="1" dirty="0"/>
              <a:t>borsada işlem gören şirketler </a:t>
            </a:r>
            <a:r>
              <a:rPr lang="tr-TR" dirty="0"/>
              <a:t>için yürürlüğe girecek olan CSDR, Avrupa Birliği’nin sürdürülebilirlik politikalarının ana </a:t>
            </a:r>
            <a:r>
              <a:rPr lang="tr-TR" dirty="0" smtClean="0"/>
              <a:t>parçalarından biridir.</a:t>
            </a:r>
          </a:p>
          <a:p>
            <a:pPr fontAlgn="base"/>
            <a:r>
              <a:rPr lang="tr-TR" dirty="0" smtClean="0"/>
              <a:t>CSRD kapsamlı </a:t>
            </a:r>
            <a:r>
              <a:rPr lang="tr-TR" dirty="0"/>
              <a:t>ve spesifik yükümlülükler </a:t>
            </a:r>
            <a:r>
              <a:rPr lang="tr-TR" dirty="0" smtClean="0"/>
              <a:t>içerir.</a:t>
            </a:r>
          </a:p>
          <a:p>
            <a:pPr fontAlgn="base"/>
            <a:r>
              <a:rPr lang="tr-TR" dirty="0" err="1" smtClean="0"/>
              <a:t>CSRD'ye</a:t>
            </a:r>
            <a:r>
              <a:rPr lang="tr-TR" dirty="0" smtClean="0"/>
              <a:t> </a:t>
            </a:r>
            <a:r>
              <a:rPr lang="tr-TR" dirty="0"/>
              <a:t>uyum sağlamak için büyük bir çaba </a:t>
            </a:r>
            <a:r>
              <a:rPr lang="tr-TR" dirty="0" smtClean="0"/>
              <a:t>gösterilmesi </a:t>
            </a:r>
            <a:r>
              <a:rPr lang="tr-TR" dirty="0"/>
              <a:t>gerekiyor.</a:t>
            </a:r>
          </a:p>
          <a:p>
            <a:pPr fontAlgn="base"/>
            <a:r>
              <a:rPr lang="tr-TR" dirty="0"/>
              <a:t>Ana hatlarıyla CSRD, </a:t>
            </a:r>
            <a:endParaRPr lang="tr-TR" dirty="0" smtClean="0"/>
          </a:p>
          <a:p>
            <a:pPr lvl="1" fontAlgn="base"/>
            <a:r>
              <a:rPr lang="tr-TR" dirty="0" smtClean="0"/>
              <a:t>sürdürülebilirliği </a:t>
            </a:r>
            <a:r>
              <a:rPr lang="tr-TR" dirty="0"/>
              <a:t>geniş anlamda </a:t>
            </a:r>
            <a:r>
              <a:rPr lang="tr-TR" b="1" dirty="0"/>
              <a:t>ele almakla </a:t>
            </a:r>
            <a:r>
              <a:rPr lang="tr-TR" dirty="0"/>
              <a:t>birlikte </a:t>
            </a:r>
            <a:endParaRPr lang="tr-TR" dirty="0" smtClean="0"/>
          </a:p>
          <a:p>
            <a:pPr lvl="1" fontAlgn="base"/>
            <a:r>
              <a:rPr lang="tr-TR" dirty="0" smtClean="0"/>
              <a:t>Çevresel</a:t>
            </a:r>
            <a:r>
              <a:rPr lang="tr-TR" dirty="0"/>
              <a:t>, Sosyal ve Yönetişim (ESG) hususlarına ilişkin </a:t>
            </a:r>
            <a:r>
              <a:rPr lang="tr-TR" b="1" dirty="0"/>
              <a:t>kamuyu aydınlatma yükümlülükleri içeriyor.</a:t>
            </a:r>
          </a:p>
          <a:p>
            <a:pPr marL="0" indent="0" algn="ctr">
              <a:buNone/>
            </a:pPr>
            <a:r>
              <a:rPr lang="tr-TR" i="1" dirty="0" smtClean="0"/>
              <a:t>Avrupa’daki </a:t>
            </a:r>
            <a:r>
              <a:rPr lang="tr-TR" i="1" dirty="0"/>
              <a:t>mevcut ekonomik yapının, istikrar, istihdam, büyüme ve yatırım sağlayan modern ve rekabetçi bir ekonomik yapıya dönüşmesini sağlamaktır. </a:t>
            </a:r>
            <a:endParaRPr lang="tr-TR" i="1" dirty="0" smtClean="0"/>
          </a:p>
          <a:p>
            <a:pPr marL="0" indent="0" algn="ctr">
              <a:buNone/>
            </a:pPr>
            <a:r>
              <a:rPr lang="tr-TR" i="1" dirty="0" smtClean="0"/>
              <a:t>Avrupa </a:t>
            </a:r>
            <a:r>
              <a:rPr lang="tr-TR" i="1" dirty="0"/>
              <a:t>Birliği’nin temel hedefi, </a:t>
            </a:r>
            <a:r>
              <a:rPr lang="tr-TR" b="1" i="1" dirty="0"/>
              <a:t>2050 yılına kadar net sıfır sera gazı emisyonuna </a:t>
            </a:r>
            <a:r>
              <a:rPr lang="tr-TR" i="1" dirty="0"/>
              <a:t>ulaşan dünyanın ilk ekonomik gücü olmaktır.</a:t>
            </a:r>
          </a:p>
        </p:txBody>
      </p:sp>
    </p:spTree>
    <p:extLst>
      <p:ext uri="{BB962C8B-B14F-4D97-AF65-F5344CB8AC3E}">
        <p14:creationId xmlns:p14="http://schemas.microsoft.com/office/powerpoint/2010/main" val="3899323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0" y="0"/>
            <a:ext cx="12192000" cy="1325563"/>
          </a:xfrm>
        </p:spPr>
        <p:txBody>
          <a:bodyPr/>
          <a:lstStyle/>
          <a:p>
            <a:r>
              <a:rPr lang="tr-TR" b="1" dirty="0" smtClean="0"/>
              <a:t>CSRD Kapsamındaki Şirketler</a:t>
            </a:r>
            <a:endParaRPr lang="tr-TR" b="1" dirty="0"/>
          </a:p>
        </p:txBody>
      </p:sp>
      <p:sp>
        <p:nvSpPr>
          <p:cNvPr id="3" name="İçerik Yer Tutucusu 2"/>
          <p:cNvSpPr>
            <a:spLocks noGrp="1"/>
          </p:cNvSpPr>
          <p:nvPr>
            <p:ph idx="1"/>
          </p:nvPr>
        </p:nvSpPr>
        <p:spPr>
          <a:xfrm>
            <a:off x="0" y="1169842"/>
            <a:ext cx="12192000" cy="5688157"/>
          </a:xfrm>
        </p:spPr>
        <p:txBody>
          <a:bodyPr>
            <a:normAutofit fontScale="92500"/>
          </a:bodyPr>
          <a:lstStyle/>
          <a:p>
            <a:pPr algn="just" fontAlgn="base"/>
            <a:r>
              <a:rPr lang="tr-TR" dirty="0"/>
              <a:t>NFRD sadece </a:t>
            </a:r>
            <a:r>
              <a:rPr lang="tr-TR" dirty="0" smtClean="0"/>
              <a:t>AB borsalarında </a:t>
            </a:r>
            <a:r>
              <a:rPr lang="tr-TR" dirty="0"/>
              <a:t>işlem gören şirketler için geçerli iken CSRD, aşağıdaki üç kriterden ikisini karşılayan </a:t>
            </a:r>
            <a:r>
              <a:rPr lang="tr-TR" b="1" dirty="0" smtClean="0"/>
              <a:t>AB Merkezli </a:t>
            </a:r>
            <a:r>
              <a:rPr lang="tr-TR" dirty="0" smtClean="0"/>
              <a:t>şirketleri (Büyük) </a:t>
            </a:r>
            <a:r>
              <a:rPr lang="tr-TR" dirty="0"/>
              <a:t>kapsamaktadır:</a:t>
            </a:r>
          </a:p>
          <a:p>
            <a:pPr lvl="1" algn="just" fontAlgn="base"/>
            <a:r>
              <a:rPr lang="tr-TR" dirty="0"/>
              <a:t>Yıllık 40 milyon Euro'yu aşan ciroya sahip şirketler,</a:t>
            </a:r>
          </a:p>
          <a:p>
            <a:pPr lvl="1" algn="just" fontAlgn="base"/>
            <a:r>
              <a:rPr lang="tr-TR" dirty="0"/>
              <a:t>Bilanço toplamı 20 milyon Euro’nun üzerinde olan şirketler,</a:t>
            </a:r>
          </a:p>
          <a:p>
            <a:pPr lvl="1" algn="just" fontAlgn="base"/>
            <a:r>
              <a:rPr lang="tr-TR" dirty="0"/>
              <a:t>250'den fazla çalışana sahip (yıllık ortalama) şirketler</a:t>
            </a:r>
          </a:p>
          <a:p>
            <a:pPr algn="just" fontAlgn="base"/>
            <a:r>
              <a:rPr lang="tr-TR" dirty="0" smtClean="0"/>
              <a:t>AB </a:t>
            </a:r>
            <a:r>
              <a:rPr lang="tr-TR" dirty="0"/>
              <a:t>dışı şirketlerin ise hesap verebilir olmaları ve AB iç pazarında eşitlik sağlanması amacıyla, AB’de önemli bir faaliyeti olan AB dışı şirketlerin de faaliyetlerinin sosyal ve çevresel konulardaki etkileri hakkında sürdürülebilirlik raporlaması yapması gerekmektedir. </a:t>
            </a:r>
            <a:endParaRPr lang="tr-TR" dirty="0" smtClean="0"/>
          </a:p>
          <a:p>
            <a:pPr lvl="1" algn="just" fontAlgn="base"/>
            <a:r>
              <a:rPr lang="tr-TR" dirty="0" smtClean="0"/>
              <a:t>Bu </a:t>
            </a:r>
            <a:r>
              <a:rPr lang="tr-TR" dirty="0"/>
              <a:t>nedenle, AB’de 150 milyon Euro’dan fazla net ciro elde eden ve </a:t>
            </a:r>
            <a:r>
              <a:rPr lang="tr-TR" dirty="0" smtClean="0"/>
              <a:t>AB’de 40 Milyon Avro ciroyu aşan</a:t>
            </a:r>
            <a:r>
              <a:rPr lang="tr-TR" dirty="0"/>
              <a:t> </a:t>
            </a:r>
            <a:r>
              <a:rPr lang="tr-TR" dirty="0" smtClean="0"/>
              <a:t>iştiraki </a:t>
            </a:r>
            <a:r>
              <a:rPr lang="tr-TR" dirty="0"/>
              <a:t>veya şubesi bulunan AB dışı şirketler de sürdürülebilirlik raporlama yükümlülüklerine tabi olacaktır</a:t>
            </a:r>
            <a:r>
              <a:rPr lang="tr-TR" dirty="0" smtClean="0"/>
              <a:t>.</a:t>
            </a:r>
          </a:p>
          <a:p>
            <a:pPr algn="just" fontAlgn="base"/>
            <a:r>
              <a:rPr lang="tr-TR" dirty="0"/>
              <a:t>CSRD ile gelen raporlama zorunluluğu sadece bu direktife tabi olacak şirketleri değil, aynı zamanda </a:t>
            </a:r>
            <a:r>
              <a:rPr lang="tr-TR" b="1" dirty="0"/>
              <a:t>bu şirketlerin değer zincirinde bulunan paydaşlarını </a:t>
            </a:r>
            <a:r>
              <a:rPr lang="tr-TR" dirty="0"/>
              <a:t>da etkileyecek.</a:t>
            </a:r>
          </a:p>
          <a:p>
            <a:endParaRPr lang="tr-TR" dirty="0"/>
          </a:p>
        </p:txBody>
      </p:sp>
    </p:spTree>
    <p:extLst>
      <p:ext uri="{BB962C8B-B14F-4D97-AF65-F5344CB8AC3E}">
        <p14:creationId xmlns:p14="http://schemas.microsoft.com/office/powerpoint/2010/main" val="6630861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1"/>
          </a:xfrm>
        </p:spPr>
      </p:pic>
    </p:spTree>
    <p:extLst>
      <p:ext uri="{BB962C8B-B14F-4D97-AF65-F5344CB8AC3E}">
        <p14:creationId xmlns:p14="http://schemas.microsoft.com/office/powerpoint/2010/main" val="40502526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0" y="0"/>
            <a:ext cx="10515600" cy="1325563"/>
          </a:xfrm>
        </p:spPr>
        <p:txBody>
          <a:bodyPr/>
          <a:lstStyle/>
          <a:p>
            <a:r>
              <a:rPr lang="tr-TR" b="1" dirty="0" smtClean="0"/>
              <a:t>AB Dışı Şirketler için CSRD</a:t>
            </a:r>
            <a:endParaRPr lang="tr-TR" dirty="0"/>
          </a:p>
        </p:txBody>
      </p:sp>
      <p:sp>
        <p:nvSpPr>
          <p:cNvPr id="3" name="İçerik Yer Tutucusu 2"/>
          <p:cNvSpPr>
            <a:spLocks noGrp="1"/>
          </p:cNvSpPr>
          <p:nvPr>
            <p:ph idx="1"/>
          </p:nvPr>
        </p:nvSpPr>
        <p:spPr>
          <a:xfrm>
            <a:off x="0" y="1095952"/>
            <a:ext cx="12192000" cy="5762047"/>
          </a:xfrm>
        </p:spPr>
        <p:txBody>
          <a:bodyPr>
            <a:normAutofit/>
          </a:bodyPr>
          <a:lstStyle/>
          <a:p>
            <a:pPr algn="just" fontAlgn="auto"/>
            <a:r>
              <a:rPr lang="tr-TR" sz="3600" dirty="0" smtClean="0"/>
              <a:t>AB </a:t>
            </a:r>
            <a:r>
              <a:rPr lang="tr-TR" sz="3600" dirty="0"/>
              <a:t>dışı ülkelerdeki şirketlerin </a:t>
            </a:r>
            <a:r>
              <a:rPr lang="tr-TR" sz="3600" dirty="0" err="1"/>
              <a:t>CSRD'ye</a:t>
            </a:r>
            <a:r>
              <a:rPr lang="tr-TR" sz="3600" dirty="0"/>
              <a:t> </a:t>
            </a:r>
            <a:r>
              <a:rPr lang="tr-TR" sz="3600" dirty="0" smtClean="0"/>
              <a:t>uymak </a:t>
            </a:r>
            <a:r>
              <a:rPr lang="tr-TR" sz="3600" dirty="0"/>
              <a:t>zorunda kalacakları koşullar şunlardır:</a:t>
            </a:r>
          </a:p>
          <a:p>
            <a:pPr lvl="1" algn="just"/>
            <a:r>
              <a:rPr lang="tr-TR" sz="3200" b="1" dirty="0" smtClean="0">
                <a:effectLst/>
              </a:rPr>
              <a:t>Ticari Faaliyetler:</a:t>
            </a:r>
            <a:r>
              <a:rPr lang="tr-TR" sz="3200" dirty="0" smtClean="0">
                <a:effectLst/>
              </a:rPr>
              <a:t> AB içinde ticari faaliyetlerde bulunan diğer ülke şirketleri </a:t>
            </a:r>
            <a:r>
              <a:rPr lang="tr-TR" sz="3200" dirty="0" err="1" smtClean="0">
                <a:effectLst/>
              </a:rPr>
              <a:t>CSRD'ye</a:t>
            </a:r>
            <a:r>
              <a:rPr lang="tr-TR" sz="3200" dirty="0" smtClean="0">
                <a:effectLst/>
              </a:rPr>
              <a:t> tabi olabilecektir.</a:t>
            </a:r>
          </a:p>
          <a:p>
            <a:pPr lvl="1" algn="just"/>
            <a:r>
              <a:rPr lang="tr-TR" sz="3200" b="1" dirty="0" smtClean="0">
                <a:effectLst/>
              </a:rPr>
              <a:t>AB Pazarında Önemli Faaliyet:</a:t>
            </a:r>
            <a:r>
              <a:rPr lang="tr-TR" sz="3200" dirty="0" smtClean="0">
                <a:effectLst/>
              </a:rPr>
              <a:t> AB pazarında önemli bir faaliyeti olan şirketler bu kapsama dahil olacaktır. Önemli faaliyet, AB'de konsolide düzeyde net cirosu 150 milyon Euro'nun üzerinde olan şirketleri ifade eder.</a:t>
            </a:r>
          </a:p>
          <a:p>
            <a:pPr lvl="1" algn="just"/>
            <a:r>
              <a:rPr lang="tr-TR" sz="3200" b="1" dirty="0" smtClean="0">
                <a:effectLst/>
              </a:rPr>
              <a:t>Yan Kuruluş veya Şube:</a:t>
            </a:r>
            <a:r>
              <a:rPr lang="tr-TR" sz="3200" dirty="0" smtClean="0">
                <a:effectLst/>
              </a:rPr>
              <a:t> AB dışındaki şirketlerin AB'de en az bir yan kuruluşu (büyük veya halka açık) veya şubesi (net cirosu 40 milyon Euro'nun üzerinde) bulunması gerekmektedir.</a:t>
            </a:r>
          </a:p>
        </p:txBody>
      </p:sp>
    </p:spTree>
    <p:extLst>
      <p:ext uri="{BB962C8B-B14F-4D97-AF65-F5344CB8AC3E}">
        <p14:creationId xmlns:p14="http://schemas.microsoft.com/office/powerpoint/2010/main" val="27106203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0" y="0"/>
            <a:ext cx="12192000" cy="1325563"/>
          </a:xfrm>
        </p:spPr>
        <p:txBody>
          <a:bodyPr/>
          <a:lstStyle/>
          <a:p>
            <a:r>
              <a:rPr lang="tr-TR" b="1" dirty="0"/>
              <a:t>CSRD ne zaman yürürlüğe girecek</a:t>
            </a:r>
            <a:r>
              <a:rPr lang="tr-TR" b="1" dirty="0" smtClean="0"/>
              <a:t>?</a:t>
            </a:r>
            <a:endParaRPr lang="tr-TR" b="1" dirty="0"/>
          </a:p>
        </p:txBody>
      </p:sp>
      <p:sp>
        <p:nvSpPr>
          <p:cNvPr id="3" name="İçerik Yer Tutucusu 2"/>
          <p:cNvSpPr>
            <a:spLocks noGrp="1"/>
          </p:cNvSpPr>
          <p:nvPr>
            <p:ph idx="1"/>
          </p:nvPr>
        </p:nvSpPr>
        <p:spPr>
          <a:xfrm>
            <a:off x="0" y="1160606"/>
            <a:ext cx="12192000" cy="5697393"/>
          </a:xfrm>
        </p:spPr>
        <p:txBody>
          <a:bodyPr>
            <a:normAutofit/>
          </a:bodyPr>
          <a:lstStyle/>
          <a:p>
            <a:pPr algn="just" fontAlgn="base"/>
            <a:r>
              <a:rPr lang="tr-TR" sz="3600" dirty="0"/>
              <a:t>CSRD, farklı şirket kategorileri için aşamalı olarak yürürlüğe girecektir. </a:t>
            </a:r>
            <a:endParaRPr lang="tr-TR" sz="3600" dirty="0" smtClean="0"/>
          </a:p>
          <a:p>
            <a:pPr algn="just" fontAlgn="base"/>
            <a:r>
              <a:rPr lang="tr-TR" sz="3600" dirty="0" smtClean="0"/>
              <a:t>Yeni </a:t>
            </a:r>
            <a:r>
              <a:rPr lang="tr-TR" sz="3600" dirty="0"/>
              <a:t>standartlara göre raporlama yükümlülüğü aşağıdakiler için geçerli olacaktır:</a:t>
            </a:r>
          </a:p>
          <a:p>
            <a:pPr lvl="1" algn="just" fontAlgn="base"/>
            <a:r>
              <a:rPr lang="tr-TR" sz="3200" dirty="0"/>
              <a:t>2024 mali yılı itibariyle halihazırda NFRD kapsamında olan şirketler</a:t>
            </a:r>
          </a:p>
          <a:p>
            <a:pPr lvl="1" algn="just" fontAlgn="base"/>
            <a:r>
              <a:rPr lang="tr-TR" sz="3200" dirty="0"/>
              <a:t>2025 mali yılı itibariyle büyük şirketler</a:t>
            </a:r>
          </a:p>
          <a:p>
            <a:pPr lvl="1" algn="just" fontAlgn="base"/>
            <a:r>
              <a:rPr lang="tr-TR" sz="3200" dirty="0"/>
              <a:t>2026 mali yılı itibariyle borsada işlem gören KOBİ'ler</a:t>
            </a:r>
          </a:p>
          <a:p>
            <a:pPr lvl="1" algn="just" fontAlgn="base"/>
            <a:r>
              <a:rPr lang="tr-TR" sz="3200" dirty="0"/>
              <a:t>2028 mali yılı itibariyle AB üyesi olmayan şirketler </a:t>
            </a:r>
          </a:p>
          <a:p>
            <a:pPr marL="0" indent="0">
              <a:buNone/>
            </a:pPr>
            <a:endParaRPr lang="tr-TR" dirty="0"/>
          </a:p>
        </p:txBody>
      </p:sp>
    </p:spTree>
    <p:extLst>
      <p:ext uri="{BB962C8B-B14F-4D97-AF65-F5344CB8AC3E}">
        <p14:creationId xmlns:p14="http://schemas.microsoft.com/office/powerpoint/2010/main" val="39077760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6609" y="253218"/>
            <a:ext cx="11732455" cy="6499274"/>
          </a:xfrm>
        </p:spPr>
      </p:pic>
    </p:spTree>
    <p:extLst>
      <p:ext uri="{BB962C8B-B14F-4D97-AF65-F5344CB8AC3E}">
        <p14:creationId xmlns:p14="http://schemas.microsoft.com/office/powerpoint/2010/main" val="42922122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0" y="-155721"/>
            <a:ext cx="10515600" cy="1325563"/>
          </a:xfrm>
        </p:spPr>
        <p:txBody>
          <a:bodyPr/>
          <a:lstStyle/>
          <a:p>
            <a:r>
              <a:rPr lang="tr-TR" b="1" dirty="0" smtClean="0"/>
              <a:t>Yükümlülükler </a:t>
            </a:r>
            <a:endParaRPr lang="tr-TR" b="1" dirty="0"/>
          </a:p>
        </p:txBody>
      </p:sp>
      <p:sp>
        <p:nvSpPr>
          <p:cNvPr id="3" name="İçerik Yer Tutucusu 2"/>
          <p:cNvSpPr>
            <a:spLocks noGrp="1"/>
          </p:cNvSpPr>
          <p:nvPr>
            <p:ph idx="1"/>
          </p:nvPr>
        </p:nvSpPr>
        <p:spPr>
          <a:xfrm>
            <a:off x="0" y="809624"/>
            <a:ext cx="12192000" cy="6048376"/>
          </a:xfrm>
        </p:spPr>
        <p:txBody>
          <a:bodyPr>
            <a:normAutofit fontScale="92500" lnSpcReduction="10000"/>
          </a:bodyPr>
          <a:lstStyle/>
          <a:p>
            <a:pPr algn="just"/>
            <a:r>
              <a:rPr lang="tr-TR" b="1" i="1" dirty="0"/>
              <a:t>CSRD</a:t>
            </a:r>
            <a:r>
              <a:rPr lang="tr-TR" dirty="0"/>
              <a:t> kapsamında, şirketlerden aşağıdakiler de dahil olmak üzere birçok bilginin paylaşılması istenecektir:</a:t>
            </a:r>
          </a:p>
          <a:p>
            <a:pPr lvl="1" algn="just"/>
            <a:r>
              <a:rPr lang="tr-TR" dirty="0"/>
              <a:t>İş modelinin, stratejisinin ve sürdürülebilirlik risklerinin ve fırsatlarının kısa bir açıklamasının yapılması;</a:t>
            </a:r>
          </a:p>
          <a:p>
            <a:pPr lvl="1" algn="just"/>
            <a:r>
              <a:rPr lang="tr-TR" dirty="0"/>
              <a:t>Net </a:t>
            </a:r>
            <a:r>
              <a:rPr lang="tr-TR" b="1" dirty="0" smtClean="0"/>
              <a:t>ESG (ÇSY) hedeflerinin </a:t>
            </a:r>
            <a:r>
              <a:rPr lang="tr-TR" b="1" dirty="0"/>
              <a:t>belirlenmesi </a:t>
            </a:r>
            <a:r>
              <a:rPr lang="tr-TR" dirty="0"/>
              <a:t>ve bu </a:t>
            </a:r>
            <a:r>
              <a:rPr lang="tr-TR" b="1" dirty="0"/>
              <a:t>hedeflerdeki ilerlemelerin </a:t>
            </a:r>
            <a:r>
              <a:rPr lang="tr-TR" dirty="0"/>
              <a:t>ve (varsa) geçiş planlarının yıllık olarak yayınlanması;</a:t>
            </a:r>
          </a:p>
          <a:p>
            <a:pPr lvl="1" algn="just"/>
            <a:r>
              <a:rPr lang="tr-TR" b="1" dirty="0"/>
              <a:t>AB Taksonomisine </a:t>
            </a:r>
            <a:r>
              <a:rPr lang="tr-TR" dirty="0"/>
              <a:t>uyum hakkında bilgi verilmesi;</a:t>
            </a:r>
          </a:p>
          <a:p>
            <a:pPr lvl="1" algn="just"/>
            <a:r>
              <a:rPr lang="tr-TR" b="1" dirty="0"/>
              <a:t>Uzun vadeli vizyona ve stratejiye sürdürülebilirliğin yerleştirilmesi;</a:t>
            </a:r>
          </a:p>
          <a:p>
            <a:pPr lvl="1" algn="just"/>
            <a:r>
              <a:rPr lang="tr-TR" b="1" dirty="0"/>
              <a:t>Sürdürülebilir bir ekonomik modelin paydaşı olma planlarının oluşturulması;</a:t>
            </a:r>
          </a:p>
          <a:p>
            <a:pPr lvl="1" algn="just"/>
            <a:r>
              <a:rPr lang="tr-TR" dirty="0"/>
              <a:t>Paris Anlaşması doğrultusunda </a:t>
            </a:r>
            <a:r>
              <a:rPr lang="tr-TR" b="1" dirty="0"/>
              <a:t>küresel ısınmayı sınırlamak ve 2050 yılına kadar iklim nötr hale getirmek için alınacak önlemlerin belirlenmesi;</a:t>
            </a:r>
          </a:p>
          <a:p>
            <a:pPr lvl="1" algn="just"/>
            <a:r>
              <a:rPr lang="tr-TR" b="1" dirty="0"/>
              <a:t>Kömür, petrol ve doğal gaz yoğun faaliyetlerin durdurulmasına yönelik yol haritasının oluşturulması</a:t>
            </a:r>
            <a:r>
              <a:rPr lang="tr-TR" dirty="0"/>
              <a:t>;</a:t>
            </a:r>
          </a:p>
          <a:p>
            <a:pPr lvl="1" algn="just"/>
            <a:r>
              <a:rPr lang="tr-TR" dirty="0"/>
              <a:t>Şirketi etkileyen sürdürülebilirlik konuları ve şirketin sürdürülebilirlik konuları üzerindeki etkisinin açıklanması (“çifte önemlilik” (</a:t>
            </a:r>
            <a:r>
              <a:rPr lang="tr-TR" i="1" dirty="0" err="1"/>
              <a:t>double</a:t>
            </a:r>
            <a:r>
              <a:rPr lang="tr-TR" i="1" dirty="0"/>
              <a:t> </a:t>
            </a:r>
            <a:r>
              <a:rPr lang="tr-TR" i="1" dirty="0" err="1"/>
              <a:t>materiality</a:t>
            </a:r>
            <a:r>
              <a:rPr lang="tr-TR" dirty="0"/>
              <a:t>) olarak adlandırılan bakış açısı);</a:t>
            </a:r>
          </a:p>
          <a:p>
            <a:pPr lvl="1" algn="just"/>
            <a:r>
              <a:rPr lang="tr-TR" b="1" dirty="0"/>
              <a:t>Sera gazı emisyon hedefleri;</a:t>
            </a:r>
            <a:endParaRPr lang="tr-TR" dirty="0"/>
          </a:p>
          <a:p>
            <a:pPr lvl="1" algn="just"/>
            <a:r>
              <a:rPr lang="tr-TR" dirty="0"/>
              <a:t>Sürdürülebilirlikle ilgili politikalar (sürdürülebilirlik konularıyla bağlantılı teşvik programları dahil);</a:t>
            </a:r>
          </a:p>
          <a:p>
            <a:pPr lvl="1" algn="just"/>
            <a:r>
              <a:rPr lang="tr-TR" dirty="0"/>
              <a:t>Sürdürülebilirlik konuları ile şirket operasyonlarının ve değer zincirinin mevcut ve potansiyel olumsuz etkilerine ilişkin olarak uygulanan durum tespiti süreçleri</a:t>
            </a:r>
          </a:p>
          <a:p>
            <a:endParaRPr lang="tr-TR" dirty="0"/>
          </a:p>
        </p:txBody>
      </p:sp>
    </p:spTree>
    <p:extLst>
      <p:ext uri="{BB962C8B-B14F-4D97-AF65-F5344CB8AC3E}">
        <p14:creationId xmlns:p14="http://schemas.microsoft.com/office/powerpoint/2010/main" val="2809557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0" y="0"/>
            <a:ext cx="10515600" cy="1325563"/>
          </a:xfrm>
        </p:spPr>
        <p:txBody>
          <a:bodyPr>
            <a:normAutofit/>
          </a:bodyPr>
          <a:lstStyle/>
          <a:p>
            <a:r>
              <a:rPr lang="tr-TR" sz="5400" b="1" dirty="0" smtClean="0"/>
              <a:t>Raporlama kapsamında</a:t>
            </a:r>
            <a:endParaRPr lang="tr-TR" sz="5400" b="1" dirty="0"/>
          </a:p>
        </p:txBody>
      </p:sp>
      <p:sp>
        <p:nvSpPr>
          <p:cNvPr id="3" name="İçerik Yer Tutucusu 2"/>
          <p:cNvSpPr>
            <a:spLocks noGrp="1"/>
          </p:cNvSpPr>
          <p:nvPr>
            <p:ph idx="1"/>
          </p:nvPr>
        </p:nvSpPr>
        <p:spPr>
          <a:xfrm>
            <a:off x="0" y="1095952"/>
            <a:ext cx="12192000" cy="5762047"/>
          </a:xfrm>
        </p:spPr>
        <p:txBody>
          <a:bodyPr>
            <a:normAutofit fontScale="85000" lnSpcReduction="20000"/>
          </a:bodyPr>
          <a:lstStyle/>
          <a:p>
            <a:pPr algn="just"/>
            <a:r>
              <a:rPr lang="tr-TR" sz="4000" dirty="0" smtClean="0"/>
              <a:t>Şirketlerin </a:t>
            </a:r>
            <a:r>
              <a:rPr lang="tr-TR" sz="4000" b="1" dirty="0"/>
              <a:t>hangi </a:t>
            </a:r>
            <a:r>
              <a:rPr lang="tr-TR" sz="4000" dirty="0"/>
              <a:t>sürdürülebilirlik </a:t>
            </a:r>
            <a:r>
              <a:rPr lang="tr-TR" sz="4000" b="1" dirty="0"/>
              <a:t>stratejisini</a:t>
            </a:r>
            <a:r>
              <a:rPr lang="tr-TR" sz="4000" dirty="0"/>
              <a:t> benimsedikleri, </a:t>
            </a:r>
            <a:endParaRPr lang="tr-TR" sz="4000" dirty="0" smtClean="0"/>
          </a:p>
          <a:p>
            <a:pPr algn="just"/>
            <a:r>
              <a:rPr lang="tr-TR" sz="4000" dirty="0" smtClean="0"/>
              <a:t>Bu </a:t>
            </a:r>
            <a:r>
              <a:rPr lang="tr-TR" sz="4000" dirty="0"/>
              <a:t>stratejiyle </a:t>
            </a:r>
            <a:r>
              <a:rPr lang="tr-TR" sz="4000" b="1" dirty="0"/>
              <a:t>hangi hedefleri </a:t>
            </a:r>
            <a:r>
              <a:rPr lang="tr-TR" sz="4000" dirty="0"/>
              <a:t>ilişkilendirdikleri, </a:t>
            </a:r>
            <a:endParaRPr lang="tr-TR" sz="4000" dirty="0" smtClean="0"/>
          </a:p>
          <a:p>
            <a:pPr algn="just"/>
            <a:r>
              <a:rPr lang="tr-TR" sz="4000" dirty="0" smtClean="0"/>
              <a:t>Bu </a:t>
            </a:r>
            <a:r>
              <a:rPr lang="tr-TR" sz="4000" dirty="0"/>
              <a:t>hedeflere ulaşmak için </a:t>
            </a:r>
            <a:r>
              <a:rPr lang="tr-TR" sz="4000" b="1" dirty="0"/>
              <a:t>hangi politikaları ve tedbirleri </a:t>
            </a:r>
            <a:r>
              <a:rPr lang="tr-TR" sz="4000" dirty="0"/>
              <a:t>uyguladıkları ve </a:t>
            </a:r>
            <a:endParaRPr lang="tr-TR" sz="4000" dirty="0" smtClean="0"/>
          </a:p>
          <a:p>
            <a:pPr algn="just"/>
            <a:r>
              <a:rPr lang="tr-TR" sz="4000" dirty="0" smtClean="0"/>
              <a:t>İlerlemenin </a:t>
            </a:r>
            <a:r>
              <a:rPr lang="tr-TR" sz="4000" b="1" dirty="0"/>
              <a:t>takibinin ve raporlamasının </a:t>
            </a:r>
            <a:r>
              <a:rPr lang="tr-TR" sz="4000" dirty="0"/>
              <a:t>nasıl </a:t>
            </a:r>
            <a:r>
              <a:rPr lang="tr-TR" sz="4000" dirty="0" smtClean="0"/>
              <a:t>yapılacağı</a:t>
            </a:r>
          </a:p>
          <a:p>
            <a:pPr algn="just"/>
            <a:r>
              <a:rPr lang="tr-TR" sz="4000" dirty="0" smtClean="0"/>
              <a:t>Bir </a:t>
            </a:r>
            <a:r>
              <a:rPr lang="tr-TR" sz="4000" dirty="0"/>
              <a:t>dizi yeni raporlama standardına </a:t>
            </a:r>
            <a:r>
              <a:rPr lang="tr-TR" sz="4000" dirty="0" smtClean="0"/>
              <a:t>uyması </a:t>
            </a:r>
            <a:r>
              <a:rPr lang="tr-TR" sz="4000" dirty="0"/>
              <a:t>gereken yıllık raporun zorunlu ve ayrılmaz bir parçası </a:t>
            </a:r>
            <a:r>
              <a:rPr lang="tr-TR" sz="4000" dirty="0" smtClean="0"/>
              <a:t>halinde </a:t>
            </a:r>
            <a:r>
              <a:rPr lang="tr-TR" sz="4000" b="1" dirty="0" smtClean="0"/>
              <a:t>CSRD Raporlaması</a:t>
            </a:r>
            <a:r>
              <a:rPr lang="tr-TR" sz="4000" dirty="0" smtClean="0"/>
              <a:t> </a:t>
            </a:r>
            <a:r>
              <a:rPr lang="tr-TR" sz="4000" dirty="0" smtClean="0"/>
              <a:t>yapılır</a:t>
            </a:r>
            <a:r>
              <a:rPr lang="tr-TR" sz="4000" dirty="0" smtClean="0"/>
              <a:t>.</a:t>
            </a:r>
          </a:p>
          <a:p>
            <a:pPr algn="just"/>
            <a:r>
              <a:rPr lang="tr-TR" sz="4000" dirty="0" smtClean="0"/>
              <a:t>Şirketler</a:t>
            </a:r>
            <a:r>
              <a:rPr lang="tr-TR" sz="4000" dirty="0"/>
              <a:t>, </a:t>
            </a:r>
            <a:r>
              <a:rPr lang="tr-TR" sz="4000" dirty="0" smtClean="0"/>
              <a:t>bilgileri bağımsız </a:t>
            </a:r>
            <a:r>
              <a:rPr lang="tr-TR" sz="4000" dirty="0"/>
              <a:t>bir dış denetçinin yapacağı denetim </a:t>
            </a:r>
            <a:r>
              <a:rPr lang="tr-TR" sz="4000" dirty="0" smtClean="0"/>
              <a:t>raporu ile birlikte sunmalıdır</a:t>
            </a:r>
            <a:r>
              <a:rPr lang="tr-TR" sz="4000" dirty="0"/>
              <a:t>. </a:t>
            </a:r>
            <a:endParaRPr lang="tr-TR" sz="4000" dirty="0" smtClean="0"/>
          </a:p>
          <a:p>
            <a:pPr algn="just"/>
            <a:r>
              <a:rPr lang="tr-TR" sz="4000" dirty="0" smtClean="0"/>
              <a:t>Bu </a:t>
            </a:r>
            <a:r>
              <a:rPr lang="tr-TR" sz="4000" dirty="0"/>
              <a:t>yükümlülükler, </a:t>
            </a:r>
            <a:r>
              <a:rPr lang="tr-TR" sz="4000" dirty="0" smtClean="0"/>
              <a:t>ESG - ÇSY </a:t>
            </a:r>
            <a:r>
              <a:rPr lang="tr-TR" sz="4000" dirty="0"/>
              <a:t>bilgilerinin </a:t>
            </a:r>
            <a:r>
              <a:rPr lang="tr-TR" sz="4000" b="1" dirty="0"/>
              <a:t>kalitesini, güvenilirliğini, şeffaflığını ve </a:t>
            </a:r>
            <a:r>
              <a:rPr lang="tr-TR" sz="4000" b="1" dirty="0" err="1"/>
              <a:t>karşılaştırılabilirliğini</a:t>
            </a:r>
            <a:r>
              <a:rPr lang="tr-TR" sz="4000" b="1" dirty="0"/>
              <a:t> artırmayı </a:t>
            </a:r>
            <a:r>
              <a:rPr lang="tr-TR" sz="4000" dirty="0"/>
              <a:t>ve finansal bilgilerle aynı seviyeye getirmeyi amaçlamaktadır</a:t>
            </a:r>
          </a:p>
        </p:txBody>
      </p:sp>
    </p:spTree>
    <p:extLst>
      <p:ext uri="{BB962C8B-B14F-4D97-AF65-F5344CB8AC3E}">
        <p14:creationId xmlns:p14="http://schemas.microsoft.com/office/powerpoint/2010/main" val="7060344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0" y="0"/>
            <a:ext cx="12192000" cy="6858000"/>
          </a:xfrm>
        </p:spPr>
        <p:txBody>
          <a:bodyPr>
            <a:normAutofit/>
          </a:bodyPr>
          <a:lstStyle/>
          <a:p>
            <a:pPr marL="0" indent="0" algn="ctr">
              <a:buNone/>
            </a:pPr>
            <a:endParaRPr lang="tr-TR" sz="16600" dirty="0" smtClean="0"/>
          </a:p>
          <a:p>
            <a:pPr marL="0" indent="0" algn="ctr">
              <a:buNone/>
            </a:pPr>
            <a:r>
              <a:rPr lang="tr-TR" sz="16600" dirty="0" smtClean="0"/>
              <a:t>SÜR</a:t>
            </a:r>
          </a:p>
          <a:p>
            <a:pPr marL="0" indent="0" algn="ctr">
              <a:buNone/>
            </a:pPr>
            <a:r>
              <a:rPr lang="tr-TR" sz="4800" i="1" dirty="0" smtClean="0"/>
              <a:t>girişimcilik</a:t>
            </a:r>
          </a:p>
          <a:p>
            <a:pPr marL="0" indent="0" algn="ctr">
              <a:buNone/>
            </a:pPr>
            <a:endParaRPr lang="tr-TR" sz="16600" dirty="0" smtClean="0"/>
          </a:p>
        </p:txBody>
      </p:sp>
    </p:spTree>
    <p:extLst>
      <p:ext uri="{BB962C8B-B14F-4D97-AF65-F5344CB8AC3E}">
        <p14:creationId xmlns:p14="http://schemas.microsoft.com/office/powerpoint/2010/main" val="30064955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0" y="0"/>
            <a:ext cx="10515600" cy="1325563"/>
          </a:xfrm>
        </p:spPr>
        <p:txBody>
          <a:bodyPr/>
          <a:lstStyle/>
          <a:p>
            <a:r>
              <a:rPr lang="tr-TR" b="1" dirty="0"/>
              <a:t>Raporlama kapsamında</a:t>
            </a:r>
            <a:endParaRPr lang="tr-TR" dirty="0"/>
          </a:p>
        </p:txBody>
      </p:sp>
      <p:sp>
        <p:nvSpPr>
          <p:cNvPr id="3" name="İçerik Yer Tutucusu 2"/>
          <p:cNvSpPr>
            <a:spLocks noGrp="1"/>
          </p:cNvSpPr>
          <p:nvPr>
            <p:ph idx="1"/>
          </p:nvPr>
        </p:nvSpPr>
        <p:spPr>
          <a:xfrm>
            <a:off x="0" y="1040534"/>
            <a:ext cx="12192000" cy="5817466"/>
          </a:xfrm>
        </p:spPr>
        <p:txBody>
          <a:bodyPr>
            <a:normAutofit fontScale="92500" lnSpcReduction="10000"/>
          </a:bodyPr>
          <a:lstStyle/>
          <a:p>
            <a:pPr algn="just" fontAlgn="base"/>
            <a:r>
              <a:rPr lang="tr-TR" dirty="0" smtClean="0"/>
              <a:t>Şirketler </a:t>
            </a:r>
            <a:r>
              <a:rPr lang="tr-TR" dirty="0"/>
              <a:t>artık sürdürülebilirlik planları ve performansları hakkında </a:t>
            </a:r>
            <a:r>
              <a:rPr lang="tr-TR" dirty="0" smtClean="0"/>
              <a:t>keyfi raporlama </a:t>
            </a:r>
            <a:r>
              <a:rPr lang="tr-TR" dirty="0"/>
              <a:t>yapamayacaklardır</a:t>
            </a:r>
            <a:r>
              <a:rPr lang="tr-TR" dirty="0" smtClean="0"/>
              <a:t>.</a:t>
            </a:r>
          </a:p>
          <a:p>
            <a:pPr algn="just" fontAlgn="base"/>
            <a:r>
              <a:rPr lang="tr-TR" dirty="0" smtClean="0"/>
              <a:t>Standartlar</a:t>
            </a:r>
            <a:r>
              <a:rPr lang="tr-TR" dirty="0"/>
              <a:t>, şirketlere sürdürülebilirlik konusunda </a:t>
            </a:r>
            <a:r>
              <a:rPr lang="tr-TR" b="1" dirty="0"/>
              <a:t>bütüncül bir bakış açısı geliştirme ve kamuyu aydınlatma, </a:t>
            </a:r>
            <a:r>
              <a:rPr lang="tr-TR" b="1" dirty="0" smtClean="0"/>
              <a:t>bilgi verme </a:t>
            </a:r>
            <a:r>
              <a:rPr lang="tr-TR" dirty="0" smtClean="0"/>
              <a:t>yükümlülüğünü </a:t>
            </a:r>
            <a:r>
              <a:rPr lang="tr-TR" dirty="0"/>
              <a:t>getirmektedir</a:t>
            </a:r>
            <a:r>
              <a:rPr lang="tr-TR" dirty="0" smtClean="0"/>
              <a:t>.</a:t>
            </a:r>
          </a:p>
          <a:p>
            <a:pPr algn="just" fontAlgn="base"/>
            <a:r>
              <a:rPr lang="tr-TR" dirty="0" smtClean="0"/>
              <a:t>Bu raporlama kapsamında şirketin </a:t>
            </a:r>
            <a:r>
              <a:rPr lang="tr-TR" dirty="0"/>
              <a:t>sürdürülebilirliği şimdi ve gelecekte nasıl uyguladığına dair bir </a:t>
            </a:r>
            <a:r>
              <a:rPr lang="tr-TR" b="1" dirty="0"/>
              <a:t>resim </a:t>
            </a:r>
            <a:r>
              <a:rPr lang="tr-TR" dirty="0"/>
              <a:t>oluşturabilmelidir. </a:t>
            </a:r>
            <a:r>
              <a:rPr lang="tr-TR" b="1" dirty="0" smtClean="0"/>
              <a:t>(TTK m. 515)</a:t>
            </a:r>
          </a:p>
          <a:p>
            <a:pPr algn="just" fontAlgn="base"/>
            <a:r>
              <a:rPr lang="tr-TR" dirty="0" smtClean="0"/>
              <a:t>Finansal </a:t>
            </a:r>
            <a:r>
              <a:rPr lang="tr-TR" dirty="0"/>
              <a:t>raporlamadan farklı olarak, </a:t>
            </a:r>
            <a:r>
              <a:rPr lang="tr-TR" b="1" dirty="0"/>
              <a:t>şirketin sürdürülebilirlikle ilgili hedeflerini özellikle belirtmesi gerekliliği </a:t>
            </a:r>
            <a:r>
              <a:rPr lang="tr-TR" dirty="0"/>
              <a:t>dikkat çekmektedir.</a:t>
            </a:r>
          </a:p>
          <a:p>
            <a:pPr algn="just" fontAlgn="base"/>
            <a:r>
              <a:rPr lang="tr-TR" b="1" dirty="0"/>
              <a:t>Yapılacak aydınlatıcı sürdürülebilirlik </a:t>
            </a:r>
            <a:r>
              <a:rPr lang="tr-TR" b="1" dirty="0" smtClean="0"/>
              <a:t>raporu aşağıdaki </a:t>
            </a:r>
            <a:r>
              <a:rPr lang="tr-TR" b="1" dirty="0"/>
              <a:t>sorulara cevap vermelidir:</a:t>
            </a:r>
            <a:endParaRPr lang="tr-TR" dirty="0"/>
          </a:p>
          <a:p>
            <a:pPr lvl="1" algn="just" fontAlgn="base"/>
            <a:r>
              <a:rPr lang="tr-TR" dirty="0"/>
              <a:t>Sürdürülebilirliğin kurumsal strateji ve iş modelindeki rolü nedir?</a:t>
            </a:r>
          </a:p>
          <a:p>
            <a:pPr lvl="1" algn="just" fontAlgn="base"/>
            <a:r>
              <a:rPr lang="tr-TR" dirty="0"/>
              <a:t>Şirketin, bir standart ile belirlenen ESG </a:t>
            </a:r>
            <a:r>
              <a:rPr lang="tr-TR" dirty="0" smtClean="0"/>
              <a:t>ÇSY unsurlarının her </a:t>
            </a:r>
            <a:r>
              <a:rPr lang="tr-TR" dirty="0"/>
              <a:t>biri üzerinde ne gibi önemli bir etkisi vardır ve bunun tersine, aynı unsurlar şirkete </a:t>
            </a:r>
            <a:r>
              <a:rPr lang="tr-TR" dirty="0" smtClean="0"/>
              <a:t>ne </a:t>
            </a:r>
            <a:r>
              <a:rPr lang="tr-TR" dirty="0"/>
              <a:t>gibi etki, risk ve fırsatlar </a:t>
            </a:r>
            <a:r>
              <a:rPr lang="tr-TR" dirty="0" smtClean="0"/>
              <a:t>getirmektedir?</a:t>
            </a:r>
          </a:p>
          <a:p>
            <a:pPr lvl="1" algn="just" fontAlgn="base"/>
            <a:r>
              <a:rPr lang="tr-TR" dirty="0" smtClean="0"/>
              <a:t>Sürdürülebilirlik </a:t>
            </a:r>
            <a:r>
              <a:rPr lang="tr-TR" dirty="0"/>
              <a:t>kurumsal yapıya ve yönetimine nasıl entegre </a:t>
            </a:r>
            <a:r>
              <a:rPr lang="tr-TR" dirty="0" smtClean="0"/>
              <a:t>edilmiştir?</a:t>
            </a:r>
          </a:p>
          <a:p>
            <a:pPr lvl="1" algn="just" fontAlgn="base"/>
            <a:r>
              <a:rPr lang="tr-TR" dirty="0" smtClean="0"/>
              <a:t>Yayımlanan </a:t>
            </a:r>
            <a:r>
              <a:rPr lang="tr-TR" dirty="0"/>
              <a:t>standartların her biri için politikalar, hedefler, eylem planları ve mevcut kaynaklar nelerdir?</a:t>
            </a:r>
          </a:p>
          <a:p>
            <a:endParaRPr lang="tr-TR" dirty="0"/>
          </a:p>
        </p:txBody>
      </p:sp>
    </p:spTree>
    <p:extLst>
      <p:ext uri="{BB962C8B-B14F-4D97-AF65-F5344CB8AC3E}">
        <p14:creationId xmlns:p14="http://schemas.microsoft.com/office/powerpoint/2010/main" val="20436824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pPr marL="0" indent="0" algn="ctr">
              <a:buNone/>
            </a:pPr>
            <a:endParaRPr lang="tr-TR" i="1" dirty="0" smtClean="0"/>
          </a:p>
          <a:p>
            <a:pPr marL="0" indent="0" algn="ctr">
              <a:buNone/>
            </a:pPr>
            <a:r>
              <a:rPr lang="tr-TR" i="1" dirty="0" smtClean="0"/>
              <a:t>Dinlediğiniz için teşekkür ederim….</a:t>
            </a:r>
            <a:endParaRPr lang="tr-TR" i="1" dirty="0"/>
          </a:p>
        </p:txBody>
      </p:sp>
    </p:spTree>
    <p:extLst>
      <p:ext uri="{BB962C8B-B14F-4D97-AF65-F5344CB8AC3E}">
        <p14:creationId xmlns:p14="http://schemas.microsoft.com/office/powerpoint/2010/main" val="5138687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0" y="0"/>
            <a:ext cx="12192000" cy="6858000"/>
          </a:xfrm>
        </p:spPr>
        <p:txBody>
          <a:bodyPr>
            <a:normAutofit/>
          </a:bodyPr>
          <a:lstStyle/>
          <a:p>
            <a:pPr marL="0" indent="0" algn="ctr">
              <a:buNone/>
            </a:pPr>
            <a:endParaRPr lang="tr-TR" sz="16600" dirty="0" smtClean="0"/>
          </a:p>
          <a:p>
            <a:pPr marL="0" indent="0" algn="ctr">
              <a:buNone/>
            </a:pPr>
            <a:r>
              <a:rPr lang="tr-TR" sz="16600" dirty="0" smtClean="0"/>
              <a:t>SÜRDÜR</a:t>
            </a:r>
          </a:p>
          <a:p>
            <a:pPr marL="0" indent="0" algn="ctr">
              <a:buNone/>
            </a:pPr>
            <a:r>
              <a:rPr lang="tr-TR" sz="5400" i="1" dirty="0" smtClean="0"/>
              <a:t>kurumsallaş</a:t>
            </a:r>
          </a:p>
        </p:txBody>
      </p:sp>
    </p:spTree>
    <p:extLst>
      <p:ext uri="{BB962C8B-B14F-4D97-AF65-F5344CB8AC3E}">
        <p14:creationId xmlns:p14="http://schemas.microsoft.com/office/powerpoint/2010/main" val="17049167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21416" y="2109594"/>
            <a:ext cx="3149167" cy="4683751"/>
          </a:xfrm>
          <a:prstGeom prst="rect">
            <a:avLst/>
          </a:prstGeom>
        </p:spPr>
      </p:pic>
      <p:sp>
        <p:nvSpPr>
          <p:cNvPr id="3" name="İçerik Yer Tutucusu 2"/>
          <p:cNvSpPr>
            <a:spLocks noGrp="1"/>
          </p:cNvSpPr>
          <p:nvPr>
            <p:ph idx="1"/>
          </p:nvPr>
        </p:nvSpPr>
        <p:spPr>
          <a:xfrm>
            <a:off x="0" y="0"/>
            <a:ext cx="12192000" cy="6858000"/>
          </a:xfrm>
        </p:spPr>
        <p:txBody>
          <a:bodyPr>
            <a:normAutofit/>
          </a:bodyPr>
          <a:lstStyle/>
          <a:p>
            <a:pPr marL="0" indent="0" algn="ctr">
              <a:buNone/>
            </a:pPr>
            <a:r>
              <a:rPr lang="tr-TR" sz="13800" dirty="0" smtClean="0"/>
              <a:t>SÜRDÜRÜLEBİL</a:t>
            </a:r>
          </a:p>
        </p:txBody>
      </p:sp>
    </p:spTree>
    <p:extLst>
      <p:ext uri="{BB962C8B-B14F-4D97-AF65-F5344CB8AC3E}">
        <p14:creationId xmlns:p14="http://schemas.microsoft.com/office/powerpoint/2010/main" val="42643733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0" y="0"/>
            <a:ext cx="12192000" cy="1311997"/>
          </a:xfrm>
        </p:spPr>
        <p:txBody>
          <a:bodyPr/>
          <a:lstStyle/>
          <a:p>
            <a:r>
              <a:rPr lang="tr-TR" b="1" dirty="0" smtClean="0"/>
              <a:t>Tarihsel Süreç</a:t>
            </a:r>
            <a:endParaRPr lang="tr-TR" b="1" dirty="0"/>
          </a:p>
        </p:txBody>
      </p:sp>
      <p:sp>
        <p:nvSpPr>
          <p:cNvPr id="3" name="İçerik Yer Tutucusu 2"/>
          <p:cNvSpPr>
            <a:spLocks noGrp="1"/>
          </p:cNvSpPr>
          <p:nvPr>
            <p:ph idx="1"/>
          </p:nvPr>
        </p:nvSpPr>
        <p:spPr>
          <a:xfrm>
            <a:off x="0" y="1182256"/>
            <a:ext cx="11353800" cy="5675744"/>
          </a:xfrm>
        </p:spPr>
        <p:txBody>
          <a:bodyPr>
            <a:normAutofit/>
          </a:bodyPr>
          <a:lstStyle/>
          <a:p>
            <a:pPr algn="just"/>
            <a:r>
              <a:rPr lang="tr-TR" dirty="0"/>
              <a:t>Avrupa Yeşil </a:t>
            </a:r>
            <a:r>
              <a:rPr lang="tr-TR" dirty="0" smtClean="0"/>
              <a:t>Mutabakatı</a:t>
            </a:r>
          </a:p>
          <a:p>
            <a:pPr algn="just"/>
            <a:r>
              <a:rPr lang="tr-TR" dirty="0" smtClean="0"/>
              <a:t>2014- Finansal </a:t>
            </a:r>
            <a:r>
              <a:rPr lang="tr-TR" dirty="0"/>
              <a:t>Olmayan Raporlama Yönergesi</a:t>
            </a:r>
            <a:endParaRPr lang="tr-TR" dirty="0" smtClean="0"/>
          </a:p>
          <a:p>
            <a:pPr algn="just"/>
            <a:r>
              <a:rPr lang="tr-TR" dirty="0" smtClean="0"/>
              <a:t>23.02.2022 - </a:t>
            </a:r>
            <a:r>
              <a:rPr lang="tr-TR" dirty="0" smtClean="0">
                <a:hlinkClick r:id="rId2"/>
              </a:rPr>
              <a:t>Kurumsal </a:t>
            </a:r>
            <a:r>
              <a:rPr lang="tr-TR" dirty="0">
                <a:hlinkClick r:id="rId2"/>
              </a:rPr>
              <a:t>Sürdürülebilirlik ve Özen Yükümlülüğü Direktifi</a:t>
            </a:r>
            <a:r>
              <a:rPr lang="tr-TR" dirty="0"/>
              <a:t> </a:t>
            </a:r>
            <a:r>
              <a:rPr lang="tr-TR" b="1" dirty="0"/>
              <a:t>Taslağı</a:t>
            </a:r>
            <a:r>
              <a:rPr lang="tr-TR" dirty="0"/>
              <a:t> (</a:t>
            </a:r>
            <a:r>
              <a:rPr lang="tr-TR" dirty="0" err="1"/>
              <a:t>Corporate</a:t>
            </a:r>
            <a:r>
              <a:rPr lang="tr-TR" dirty="0"/>
              <a:t> </a:t>
            </a:r>
            <a:r>
              <a:rPr lang="tr-TR" dirty="0" err="1"/>
              <a:t>Sustainability</a:t>
            </a:r>
            <a:r>
              <a:rPr lang="tr-TR" dirty="0"/>
              <a:t> </a:t>
            </a:r>
            <a:r>
              <a:rPr lang="tr-TR" dirty="0" err="1"/>
              <a:t>Due</a:t>
            </a:r>
            <a:r>
              <a:rPr lang="tr-TR" dirty="0"/>
              <a:t> </a:t>
            </a:r>
            <a:r>
              <a:rPr lang="tr-TR" dirty="0" err="1"/>
              <a:t>Diligence</a:t>
            </a:r>
            <a:r>
              <a:rPr lang="tr-TR" dirty="0"/>
              <a:t> </a:t>
            </a:r>
            <a:r>
              <a:rPr lang="tr-TR" dirty="0" err="1"/>
              <a:t>and</a:t>
            </a:r>
            <a:r>
              <a:rPr lang="tr-TR" dirty="0"/>
              <a:t> </a:t>
            </a:r>
            <a:r>
              <a:rPr lang="tr-TR" dirty="0" err="1"/>
              <a:t>amending</a:t>
            </a:r>
            <a:r>
              <a:rPr lang="tr-TR" dirty="0"/>
              <a:t> Directive -CSDD) </a:t>
            </a:r>
            <a:r>
              <a:rPr lang="tr-TR" dirty="0" smtClean="0"/>
              <a:t>yayımlanmıştır.</a:t>
            </a:r>
          </a:p>
          <a:p>
            <a:pPr algn="just"/>
            <a:r>
              <a:rPr lang="tr-TR" dirty="0" smtClean="0"/>
              <a:t>5.01.2023 - </a:t>
            </a:r>
            <a:r>
              <a:rPr lang="tr-TR" dirty="0"/>
              <a:t> </a:t>
            </a:r>
            <a:r>
              <a:rPr lang="tr-TR" dirty="0">
                <a:hlinkClick r:id="rId3"/>
              </a:rPr>
              <a:t>Kurumsal Sürdürülebilirlik Raporlama Direktifi</a:t>
            </a:r>
            <a:r>
              <a:rPr lang="tr-TR" dirty="0"/>
              <a:t> ile (</a:t>
            </a:r>
            <a:r>
              <a:rPr lang="tr-TR" dirty="0" err="1"/>
              <a:t>Corporate</a:t>
            </a:r>
            <a:r>
              <a:rPr lang="tr-TR" dirty="0"/>
              <a:t> </a:t>
            </a:r>
            <a:r>
              <a:rPr lang="tr-TR" dirty="0" err="1"/>
              <a:t>Sustainability</a:t>
            </a:r>
            <a:r>
              <a:rPr lang="tr-TR" dirty="0"/>
              <a:t> </a:t>
            </a:r>
            <a:r>
              <a:rPr lang="tr-TR" dirty="0" err="1"/>
              <a:t>Reporting</a:t>
            </a:r>
            <a:r>
              <a:rPr lang="tr-TR" dirty="0"/>
              <a:t> Directive </a:t>
            </a:r>
            <a:r>
              <a:rPr lang="tr-TR" dirty="0" smtClean="0"/>
              <a:t>- </a:t>
            </a:r>
            <a:r>
              <a:rPr lang="tr-TR" b="1" dirty="0" smtClean="0"/>
              <a:t>CSRD</a:t>
            </a:r>
            <a:r>
              <a:rPr lang="tr-TR" dirty="0"/>
              <a:t>) </a:t>
            </a:r>
            <a:endParaRPr lang="tr-TR" dirty="0" smtClean="0"/>
          </a:p>
          <a:p>
            <a:pPr lvl="1" algn="just"/>
            <a:r>
              <a:rPr lang="tr-TR" b="1" dirty="0"/>
              <a:t>Ö</a:t>
            </a:r>
            <a:r>
              <a:rPr lang="tr-TR" b="1" dirty="0" smtClean="0"/>
              <a:t>zen yükümlülüğü </a:t>
            </a:r>
            <a:r>
              <a:rPr lang="tr-TR" dirty="0"/>
              <a:t>şirket politikalarına entegre etme, </a:t>
            </a:r>
            <a:endParaRPr lang="tr-TR" dirty="0" smtClean="0"/>
          </a:p>
          <a:p>
            <a:pPr lvl="1" algn="just"/>
            <a:r>
              <a:rPr lang="tr-TR" dirty="0"/>
              <a:t>F</a:t>
            </a:r>
            <a:r>
              <a:rPr lang="tr-TR" dirty="0" smtClean="0"/>
              <a:t>aaliyetlerinin </a:t>
            </a:r>
            <a:r>
              <a:rPr lang="tr-TR" b="1" dirty="0"/>
              <a:t>sosyal ve çevresel </a:t>
            </a:r>
            <a:r>
              <a:rPr lang="tr-TR" dirty="0"/>
              <a:t>etkilerini </a:t>
            </a:r>
            <a:r>
              <a:rPr lang="tr-TR" b="1" dirty="0"/>
              <a:t>tespit etme, </a:t>
            </a:r>
            <a:endParaRPr lang="tr-TR" b="1" dirty="0" smtClean="0"/>
          </a:p>
          <a:p>
            <a:pPr lvl="1" algn="just"/>
            <a:r>
              <a:rPr lang="tr-TR" dirty="0" smtClean="0"/>
              <a:t>Faaliyetlerin potansiyel </a:t>
            </a:r>
            <a:r>
              <a:rPr lang="tr-TR" dirty="0"/>
              <a:t>olumsuz etkileri </a:t>
            </a:r>
            <a:r>
              <a:rPr lang="tr-TR" b="1" dirty="0"/>
              <a:t>önleme ve azaltma</a:t>
            </a:r>
            <a:r>
              <a:rPr lang="tr-TR" dirty="0"/>
              <a:t>, </a:t>
            </a:r>
            <a:endParaRPr lang="tr-TR" dirty="0" smtClean="0"/>
          </a:p>
          <a:p>
            <a:pPr lvl="1" algn="just"/>
            <a:r>
              <a:rPr lang="tr-TR" dirty="0"/>
              <a:t>Faaliyetlerin </a:t>
            </a:r>
            <a:r>
              <a:rPr lang="tr-TR" dirty="0" smtClean="0"/>
              <a:t>mevcut </a:t>
            </a:r>
            <a:r>
              <a:rPr lang="tr-TR" dirty="0"/>
              <a:t>olumsuz etkileri </a:t>
            </a:r>
            <a:r>
              <a:rPr lang="tr-TR" b="1" dirty="0"/>
              <a:t>ortadan kaldırma </a:t>
            </a:r>
            <a:r>
              <a:rPr lang="tr-TR" dirty="0"/>
              <a:t>ve </a:t>
            </a:r>
            <a:r>
              <a:rPr lang="tr-TR" b="1" dirty="0"/>
              <a:t>bunları raporlama</a:t>
            </a:r>
            <a:r>
              <a:rPr lang="tr-TR" dirty="0"/>
              <a:t> zorunluğu getirilmesi hedeflenmektedir.</a:t>
            </a:r>
            <a:r>
              <a:rPr lang="tr-TR" dirty="0" smtClean="0"/>
              <a:t> </a:t>
            </a:r>
          </a:p>
          <a:p>
            <a:pPr algn="just"/>
            <a:r>
              <a:rPr lang="tr-TR" dirty="0" smtClean="0"/>
              <a:t>31.07.2023 - </a:t>
            </a:r>
            <a:r>
              <a:rPr lang="tr-TR" dirty="0"/>
              <a:t>Avrupa Sürdürülebilirlik Raporlama </a:t>
            </a:r>
            <a:r>
              <a:rPr lang="tr-TR" dirty="0" smtClean="0"/>
              <a:t>Standartlarını</a:t>
            </a:r>
          </a:p>
          <a:p>
            <a:endParaRPr lang="tr-TR" dirty="0"/>
          </a:p>
        </p:txBody>
      </p:sp>
    </p:spTree>
    <p:extLst>
      <p:ext uri="{BB962C8B-B14F-4D97-AF65-F5344CB8AC3E}">
        <p14:creationId xmlns:p14="http://schemas.microsoft.com/office/powerpoint/2010/main" val="2834147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0" y="0"/>
            <a:ext cx="10515600" cy="1325563"/>
          </a:xfrm>
        </p:spPr>
        <p:txBody>
          <a:bodyPr/>
          <a:lstStyle/>
          <a:p>
            <a:r>
              <a:rPr lang="tr-TR" b="1" dirty="0"/>
              <a:t>Tarihsel Süreç</a:t>
            </a:r>
            <a:endParaRPr lang="tr-TR" dirty="0"/>
          </a:p>
        </p:txBody>
      </p:sp>
      <p:sp>
        <p:nvSpPr>
          <p:cNvPr id="3" name="İçerik Yer Tutucusu 2"/>
          <p:cNvSpPr>
            <a:spLocks noGrp="1"/>
          </p:cNvSpPr>
          <p:nvPr>
            <p:ph idx="1"/>
          </p:nvPr>
        </p:nvSpPr>
        <p:spPr>
          <a:xfrm>
            <a:off x="0" y="1325562"/>
            <a:ext cx="12192000" cy="5532437"/>
          </a:xfrm>
        </p:spPr>
        <p:txBody>
          <a:bodyPr/>
          <a:lstStyle/>
          <a:p>
            <a:pPr algn="just"/>
            <a:r>
              <a:rPr lang="tr-TR" b="1" dirty="0"/>
              <a:t>Sürdürülebilir kalkınma </a:t>
            </a:r>
            <a:r>
              <a:rPr lang="tr-TR" dirty="0"/>
              <a:t>kavramının tarihsel gelişiminde göz önüne alınması gereken en önemli çalışmalardan biri hiç şüphesiz 1980’de Uluslararası Doğa ve Doğal Kaynakları Koruma Birliği (IUCN), Dünya Yaban Hayatı Fonu (WWF), Birleşmiş Milletler Çevre Programı (UNEP) tarafından çıkarılıp yayınlanan </a:t>
            </a:r>
            <a:r>
              <a:rPr lang="tr-TR" b="1" dirty="0"/>
              <a:t>Dünya Koruma Stratejisi</a:t>
            </a:r>
            <a:r>
              <a:rPr lang="tr-TR" dirty="0"/>
              <a:t> (WCS)'</a:t>
            </a:r>
            <a:r>
              <a:rPr lang="tr-TR" dirty="0" err="1"/>
              <a:t>dir</a:t>
            </a:r>
            <a:r>
              <a:rPr lang="tr-TR" dirty="0"/>
              <a:t>. </a:t>
            </a:r>
          </a:p>
          <a:p>
            <a:pPr algn="just"/>
            <a:r>
              <a:rPr lang="tr-TR" dirty="0" smtClean="0"/>
              <a:t>Terminolojik </a:t>
            </a:r>
            <a:r>
              <a:rPr lang="tr-TR" dirty="0"/>
              <a:t>olarak </a:t>
            </a:r>
            <a:r>
              <a:rPr lang="tr-TR" b="1" dirty="0" smtClean="0"/>
              <a:t>«Sürdürülebilir Kalkınma» </a:t>
            </a:r>
            <a:r>
              <a:rPr lang="tr-TR" dirty="0"/>
              <a:t>terimi ilk kez Dünya Koruma Stratejisi’nde önerilmiştir</a:t>
            </a:r>
            <a:r>
              <a:rPr lang="tr-TR" dirty="0" smtClean="0"/>
              <a:t>.</a:t>
            </a:r>
          </a:p>
          <a:p>
            <a:pPr marL="0" indent="0" algn="ctr">
              <a:buNone/>
            </a:pPr>
            <a:r>
              <a:rPr lang="tr-TR" i="1" dirty="0" smtClean="0"/>
              <a:t>«</a:t>
            </a:r>
            <a:r>
              <a:rPr lang="tr-TR" i="1" dirty="0" smtClean="0"/>
              <a:t>İnsanoğlu</a:t>
            </a:r>
            <a:r>
              <a:rPr lang="tr-TR" i="1" dirty="0" smtClean="0"/>
              <a:t>,</a:t>
            </a:r>
          </a:p>
          <a:p>
            <a:pPr marL="0" indent="0" algn="ctr">
              <a:buNone/>
            </a:pPr>
            <a:r>
              <a:rPr lang="tr-TR" i="1" dirty="0" smtClean="0"/>
              <a:t> </a:t>
            </a:r>
            <a:r>
              <a:rPr lang="tr-TR" b="1" i="1" dirty="0"/>
              <a:t>ekonomik kalkınma ve doğanın zenginliklerinden yararlanma arayışında</a:t>
            </a:r>
            <a:r>
              <a:rPr lang="tr-TR" i="1" dirty="0"/>
              <a:t>, </a:t>
            </a:r>
            <a:endParaRPr lang="tr-TR" i="1" dirty="0" smtClean="0"/>
          </a:p>
          <a:p>
            <a:pPr marL="0" indent="0" algn="ctr">
              <a:buNone/>
            </a:pPr>
            <a:r>
              <a:rPr lang="tr-TR" i="1" dirty="0" smtClean="0"/>
              <a:t>kaynak </a:t>
            </a:r>
            <a:r>
              <a:rPr lang="tr-TR" i="1" dirty="0"/>
              <a:t>sınırlaması ve ekosistemlerin taşıma kapasiteleri </a:t>
            </a:r>
            <a:r>
              <a:rPr lang="tr-TR" b="1" i="1" dirty="0">
                <a:solidFill>
                  <a:srgbClr val="FF0000"/>
                </a:solidFill>
              </a:rPr>
              <a:t>gerçeğiyle yüzleşmeli</a:t>
            </a:r>
            <a:r>
              <a:rPr lang="tr-TR" i="1" dirty="0">
                <a:solidFill>
                  <a:srgbClr val="FF0000"/>
                </a:solidFill>
              </a:rPr>
              <a:t> </a:t>
            </a:r>
            <a:endParaRPr lang="tr-TR" i="1" dirty="0" smtClean="0">
              <a:solidFill>
                <a:srgbClr val="FF0000"/>
              </a:solidFill>
            </a:endParaRPr>
          </a:p>
          <a:p>
            <a:pPr marL="0" indent="0" algn="ctr">
              <a:buNone/>
            </a:pPr>
            <a:r>
              <a:rPr lang="tr-TR" i="1" dirty="0" smtClean="0"/>
              <a:t>ve </a:t>
            </a:r>
          </a:p>
          <a:p>
            <a:pPr marL="0" indent="0" algn="ctr">
              <a:buNone/>
            </a:pPr>
            <a:r>
              <a:rPr lang="tr-TR" b="1" i="1" dirty="0" smtClean="0"/>
              <a:t>gelecek </a:t>
            </a:r>
            <a:r>
              <a:rPr lang="tr-TR" b="1" i="1" dirty="0"/>
              <a:t>nesillerin ihtiyaçlarını dikkate </a:t>
            </a:r>
            <a:r>
              <a:rPr lang="tr-TR" b="1" i="1" dirty="0" smtClean="0"/>
              <a:t>almalıdır»</a:t>
            </a:r>
            <a:endParaRPr lang="tr-TR" b="1" i="1" dirty="0"/>
          </a:p>
        </p:txBody>
      </p:sp>
    </p:spTree>
    <p:extLst>
      <p:ext uri="{BB962C8B-B14F-4D97-AF65-F5344CB8AC3E}">
        <p14:creationId xmlns:p14="http://schemas.microsoft.com/office/powerpoint/2010/main" val="31110498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0" y="0"/>
            <a:ext cx="10515600" cy="1325563"/>
          </a:xfrm>
        </p:spPr>
        <p:txBody>
          <a:bodyPr/>
          <a:lstStyle/>
          <a:p>
            <a:r>
              <a:rPr lang="tr-TR" b="1" dirty="0"/>
              <a:t>Tarihsel Süreç</a:t>
            </a:r>
            <a:endParaRPr lang="tr-TR" dirty="0"/>
          </a:p>
        </p:txBody>
      </p:sp>
      <p:sp>
        <p:nvSpPr>
          <p:cNvPr id="3" name="İçerik Yer Tutucusu 2"/>
          <p:cNvSpPr>
            <a:spLocks noGrp="1"/>
          </p:cNvSpPr>
          <p:nvPr>
            <p:ph idx="1"/>
          </p:nvPr>
        </p:nvSpPr>
        <p:spPr>
          <a:xfrm>
            <a:off x="0" y="1132898"/>
            <a:ext cx="12192000" cy="5725102"/>
          </a:xfrm>
        </p:spPr>
        <p:txBody>
          <a:bodyPr>
            <a:normAutofit lnSpcReduction="10000"/>
          </a:bodyPr>
          <a:lstStyle/>
          <a:p>
            <a:pPr algn="just"/>
            <a:r>
              <a:rPr lang="tr-TR" dirty="0"/>
              <a:t>Sürdürülebilirlik raporlaması, </a:t>
            </a:r>
            <a:r>
              <a:rPr lang="tr-TR" b="1" dirty="0"/>
              <a:t>kurumsal sosyal sorumluluk raporlamasının üçlü performans kriterleri dikkate alınarak </a:t>
            </a:r>
            <a:r>
              <a:rPr lang="tr-TR" dirty="0"/>
              <a:t>geliştirilmiş bir versiyonu olarak ortaya çıkmıştır. </a:t>
            </a:r>
            <a:endParaRPr lang="tr-TR" dirty="0" smtClean="0"/>
          </a:p>
          <a:p>
            <a:pPr algn="just"/>
            <a:r>
              <a:rPr lang="tr-TR" dirty="0" smtClean="0"/>
              <a:t>Sürdürülebilirlik </a:t>
            </a:r>
            <a:r>
              <a:rPr lang="tr-TR" dirty="0"/>
              <a:t>raporları, sadece kurumsal sosyal sorumluluk raporlarında belirtilen konuları değil, </a:t>
            </a:r>
            <a:r>
              <a:rPr lang="tr-TR" b="1" dirty="0"/>
              <a:t>çevresel ve sosyal performansın işletmelerin ekonomik performansı üzerindeki etkisini</a:t>
            </a:r>
            <a:r>
              <a:rPr lang="tr-TR" dirty="0"/>
              <a:t> de içermektedir. </a:t>
            </a:r>
            <a:endParaRPr lang="tr-TR" dirty="0" smtClean="0"/>
          </a:p>
          <a:p>
            <a:pPr algn="just"/>
            <a:r>
              <a:rPr lang="tr-TR" dirty="0" err="1" smtClean="0"/>
              <a:t>Elkington</a:t>
            </a:r>
            <a:r>
              <a:rPr lang="tr-TR" dirty="0" smtClean="0"/>
              <a:t> </a:t>
            </a:r>
            <a:r>
              <a:rPr lang="tr-TR" dirty="0"/>
              <a:t>(1999), bir organizasyonun </a:t>
            </a:r>
            <a:r>
              <a:rPr lang="tr-TR" b="1" dirty="0"/>
              <a:t>ekonomik, sosyal ve çevresel </a:t>
            </a:r>
            <a:r>
              <a:rPr lang="tr-TR" dirty="0"/>
              <a:t>etkilerini raporlamayı amaçlayan </a:t>
            </a:r>
            <a:r>
              <a:rPr lang="tr-TR" b="1" dirty="0" err="1"/>
              <a:t>Triple</a:t>
            </a:r>
            <a:r>
              <a:rPr lang="tr-TR" b="1" dirty="0"/>
              <a:t> </a:t>
            </a:r>
            <a:r>
              <a:rPr lang="tr-TR" b="1" dirty="0" err="1"/>
              <a:t>Bottom</a:t>
            </a:r>
            <a:r>
              <a:rPr lang="tr-TR" b="1" dirty="0"/>
              <a:t> </a:t>
            </a:r>
            <a:r>
              <a:rPr lang="tr-TR" b="1" dirty="0" err="1"/>
              <a:t>Line</a:t>
            </a:r>
            <a:r>
              <a:rPr lang="tr-TR" b="1" dirty="0"/>
              <a:t> </a:t>
            </a:r>
            <a:r>
              <a:rPr lang="tr-TR" dirty="0"/>
              <a:t>olarak adlandırılan bir </a:t>
            </a:r>
            <a:r>
              <a:rPr lang="tr-TR" b="1" dirty="0"/>
              <a:t>sürdürülebilirlik muhasebesi biçimi</a:t>
            </a:r>
            <a:r>
              <a:rPr lang="tr-TR" dirty="0"/>
              <a:t> tanımlamaktadır. </a:t>
            </a:r>
            <a:endParaRPr lang="tr-TR" dirty="0" smtClean="0"/>
          </a:p>
          <a:p>
            <a:pPr algn="just"/>
            <a:r>
              <a:rPr lang="tr-TR" dirty="0" err="1" smtClean="0"/>
              <a:t>Daub</a:t>
            </a:r>
            <a:r>
              <a:rPr lang="tr-TR" dirty="0" smtClean="0"/>
              <a:t> (2007) sürdürülebilirlik </a:t>
            </a:r>
            <a:r>
              <a:rPr lang="tr-TR" dirty="0"/>
              <a:t>raporlaması, </a:t>
            </a:r>
            <a:r>
              <a:rPr lang="tr-TR" b="1" dirty="0"/>
              <a:t>“insanlar”, “gezegen”, “kâr” </a:t>
            </a:r>
            <a:r>
              <a:rPr lang="tr-TR" dirty="0"/>
              <a:t>dahil olmak üzere </a:t>
            </a:r>
            <a:r>
              <a:rPr lang="tr-TR" b="1" dirty="0"/>
              <a:t>“üçlü sonuç” </a:t>
            </a:r>
            <a:r>
              <a:rPr lang="tr-TR" dirty="0"/>
              <a:t>raporlaması olarak tanımlanmaktadır </a:t>
            </a:r>
            <a:endParaRPr lang="tr-TR" dirty="0" smtClean="0"/>
          </a:p>
          <a:p>
            <a:pPr marL="457200" lvl="1" indent="0" algn="ctr">
              <a:buNone/>
            </a:pPr>
            <a:r>
              <a:rPr lang="tr-TR" i="1" dirty="0" smtClean="0"/>
              <a:t>Finansal / Ekonomik</a:t>
            </a:r>
            <a:endParaRPr lang="tr-TR" i="1" dirty="0" smtClean="0"/>
          </a:p>
          <a:p>
            <a:pPr marL="457200" lvl="1" indent="0" algn="ctr">
              <a:buNone/>
            </a:pPr>
            <a:r>
              <a:rPr lang="tr-TR" i="1" dirty="0" smtClean="0"/>
              <a:t>S</a:t>
            </a:r>
            <a:r>
              <a:rPr lang="tr-TR" i="1" dirty="0" smtClean="0"/>
              <a:t>osyal / Etik </a:t>
            </a:r>
            <a:endParaRPr lang="tr-TR" i="1" dirty="0" smtClean="0"/>
          </a:p>
          <a:p>
            <a:pPr marL="457200" lvl="1" indent="0" algn="ctr">
              <a:buNone/>
            </a:pPr>
            <a:r>
              <a:rPr lang="tr-TR" i="1" dirty="0"/>
              <a:t>Ç</a:t>
            </a:r>
            <a:r>
              <a:rPr lang="tr-TR" i="1" dirty="0" smtClean="0"/>
              <a:t>evresel </a:t>
            </a:r>
            <a:r>
              <a:rPr lang="tr-TR" i="1" dirty="0"/>
              <a:t>P</a:t>
            </a:r>
            <a:r>
              <a:rPr lang="tr-TR" i="1" dirty="0" smtClean="0"/>
              <a:t>erformanslara</a:t>
            </a:r>
            <a:endParaRPr lang="tr-TR" i="1" dirty="0" smtClean="0"/>
          </a:p>
          <a:p>
            <a:pPr marL="457200" lvl="1" indent="0" algn="ctr">
              <a:buNone/>
            </a:pPr>
            <a:r>
              <a:rPr lang="tr-TR" i="1" dirty="0" smtClean="0"/>
              <a:t>İlişkin Nicel </a:t>
            </a:r>
            <a:r>
              <a:rPr lang="tr-TR" i="1" dirty="0"/>
              <a:t>ve Nitel bilgilerin dengeli bir şekilde raporlarda yer alması</a:t>
            </a:r>
          </a:p>
          <a:p>
            <a:pPr marL="457200" lvl="1" indent="0" algn="ctr">
              <a:buNone/>
            </a:pPr>
            <a:endParaRPr lang="tr-TR" i="1" dirty="0"/>
          </a:p>
        </p:txBody>
      </p:sp>
    </p:spTree>
    <p:extLst>
      <p:ext uri="{BB962C8B-B14F-4D97-AF65-F5344CB8AC3E}">
        <p14:creationId xmlns:p14="http://schemas.microsoft.com/office/powerpoint/2010/main" val="25075614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0" y="0"/>
            <a:ext cx="10515600" cy="1325563"/>
          </a:xfrm>
        </p:spPr>
        <p:txBody>
          <a:bodyPr/>
          <a:lstStyle/>
          <a:p>
            <a:r>
              <a:rPr lang="tr-TR" b="1" dirty="0"/>
              <a:t>Tarihsel </a:t>
            </a:r>
            <a:r>
              <a:rPr lang="tr-TR" b="1" dirty="0" smtClean="0"/>
              <a:t>Süreç – NFRD Dönemi</a:t>
            </a:r>
            <a:endParaRPr lang="tr-TR" dirty="0"/>
          </a:p>
        </p:txBody>
      </p:sp>
      <p:sp>
        <p:nvSpPr>
          <p:cNvPr id="3" name="İçerik Yer Tutucusu 2"/>
          <p:cNvSpPr>
            <a:spLocks noGrp="1"/>
          </p:cNvSpPr>
          <p:nvPr>
            <p:ph idx="1"/>
          </p:nvPr>
        </p:nvSpPr>
        <p:spPr>
          <a:xfrm>
            <a:off x="0" y="1123660"/>
            <a:ext cx="12192000" cy="5734339"/>
          </a:xfrm>
        </p:spPr>
        <p:txBody>
          <a:bodyPr>
            <a:normAutofit fontScale="92500" lnSpcReduction="20000"/>
          </a:bodyPr>
          <a:lstStyle/>
          <a:p>
            <a:pPr algn="just"/>
            <a:r>
              <a:rPr lang="tr-TR" dirty="0" smtClean="0"/>
              <a:t>2018 </a:t>
            </a:r>
            <a:r>
              <a:rPr lang="tr-TR" dirty="0"/>
              <a:t>den itibaren AB’de </a:t>
            </a:r>
            <a:r>
              <a:rPr lang="tr-TR" b="1" dirty="0"/>
              <a:t>28 üye ülkenin</a:t>
            </a:r>
            <a:r>
              <a:rPr lang="tr-TR" dirty="0"/>
              <a:t> tamamında </a:t>
            </a:r>
            <a:r>
              <a:rPr lang="tr-TR" dirty="0" smtClean="0"/>
              <a:t>belirli şartları sağlayan şirketler – 11.700</a:t>
            </a:r>
          </a:p>
          <a:p>
            <a:pPr lvl="1" algn="just"/>
            <a:r>
              <a:rPr lang="tr-TR" dirty="0" smtClean="0"/>
              <a:t>Firmaların </a:t>
            </a:r>
            <a:r>
              <a:rPr lang="tr-TR" dirty="0"/>
              <a:t>çevreyi koruma çabalarını, </a:t>
            </a:r>
            <a:endParaRPr lang="tr-TR" dirty="0" smtClean="0"/>
          </a:p>
          <a:p>
            <a:pPr lvl="1" algn="just"/>
            <a:r>
              <a:rPr lang="tr-TR" dirty="0" smtClean="0"/>
              <a:t>Çalışanlarına </a:t>
            </a:r>
            <a:r>
              <a:rPr lang="tr-TR" dirty="0"/>
              <a:t>karşı davranışlarını, </a:t>
            </a:r>
            <a:endParaRPr lang="tr-TR" dirty="0" smtClean="0"/>
          </a:p>
          <a:p>
            <a:pPr lvl="1" algn="just"/>
            <a:r>
              <a:rPr lang="tr-TR" dirty="0" smtClean="0"/>
              <a:t>İnsan </a:t>
            </a:r>
            <a:r>
              <a:rPr lang="tr-TR" dirty="0"/>
              <a:t>haklarına aykırı hareket etmemelerini, </a:t>
            </a:r>
            <a:endParaRPr lang="tr-TR" dirty="0" smtClean="0"/>
          </a:p>
          <a:p>
            <a:pPr lvl="1" algn="just"/>
            <a:r>
              <a:rPr lang="tr-TR" dirty="0" smtClean="0"/>
              <a:t>Yolsuzlukla </a:t>
            </a:r>
            <a:r>
              <a:rPr lang="tr-TR" dirty="0" err="1" smtClean="0"/>
              <a:t>mücadellerini</a:t>
            </a:r>
            <a:r>
              <a:rPr lang="tr-TR" dirty="0" smtClean="0"/>
              <a:t> </a:t>
            </a:r>
            <a:r>
              <a:rPr lang="tr-TR" dirty="0"/>
              <a:t>ve </a:t>
            </a:r>
            <a:endParaRPr lang="tr-TR" dirty="0" smtClean="0"/>
          </a:p>
          <a:p>
            <a:pPr lvl="1" algn="just"/>
            <a:r>
              <a:rPr lang="tr-TR" dirty="0" smtClean="0"/>
              <a:t>Şirket </a:t>
            </a:r>
            <a:r>
              <a:rPr lang="tr-TR" dirty="0"/>
              <a:t>yönetim kurullarında eşit </a:t>
            </a:r>
            <a:r>
              <a:rPr lang="tr-TR" dirty="0" err="1"/>
              <a:t>temsiliyete</a:t>
            </a:r>
            <a:r>
              <a:rPr lang="tr-TR" dirty="0"/>
              <a:t> yer vermelerini </a:t>
            </a:r>
          </a:p>
          <a:p>
            <a:pPr algn="just"/>
            <a:r>
              <a:rPr lang="tr-TR" b="1" i="1" dirty="0" err="1" smtClean="0"/>
              <a:t>NFRD’nin</a:t>
            </a:r>
            <a:r>
              <a:rPr lang="tr-TR" b="1" i="1" dirty="0" smtClean="0"/>
              <a:t> </a:t>
            </a:r>
            <a:r>
              <a:rPr lang="tr-TR" b="1" i="1" dirty="0"/>
              <a:t>amacı</a:t>
            </a:r>
            <a:r>
              <a:rPr lang="tr-TR" dirty="0"/>
              <a:t> büyük şirketlerin finansal olmayan performanslarının, ilişkide oldukları yatırımcılar, sivil toplum kuruluşları, tüketiciler ve diğer paydaşlar tarafından değerlendirilmesi ve </a:t>
            </a:r>
            <a:r>
              <a:rPr lang="tr-TR" b="1" dirty="0"/>
              <a:t>şirketleri sorumlu bir iş yaklaşımı geliştirmeye teşvik ederek şeffaflığın artırılmasıdır.</a:t>
            </a:r>
          </a:p>
          <a:p>
            <a:pPr algn="just"/>
            <a:r>
              <a:rPr lang="tr-TR" dirty="0"/>
              <a:t>Ancak </a:t>
            </a:r>
            <a:r>
              <a:rPr lang="tr-TR" dirty="0" err="1"/>
              <a:t>NFRD’nin</a:t>
            </a:r>
            <a:r>
              <a:rPr lang="tr-TR" dirty="0"/>
              <a:t> sadece büyük şirketler tarafından uygulanıyor olması ve paylaşılan bilgilerin </a:t>
            </a:r>
            <a:r>
              <a:rPr lang="tr-TR" b="1" dirty="0" smtClean="0"/>
              <a:t>bağımsız denetiminin </a:t>
            </a:r>
            <a:r>
              <a:rPr lang="tr-TR" b="1" dirty="0"/>
              <a:t>olmaması</a:t>
            </a:r>
            <a:r>
              <a:rPr lang="tr-TR" dirty="0"/>
              <a:t>, </a:t>
            </a:r>
            <a:r>
              <a:rPr lang="tr-TR" dirty="0" err="1"/>
              <a:t>NFRD’nin</a:t>
            </a:r>
            <a:r>
              <a:rPr lang="tr-TR" dirty="0"/>
              <a:t> kamuoyu tarafından </a:t>
            </a:r>
            <a:r>
              <a:rPr lang="tr-TR" b="1" dirty="0"/>
              <a:t>“yetersiz ve güvenilmez” </a:t>
            </a:r>
            <a:r>
              <a:rPr lang="tr-TR" dirty="0"/>
              <a:t>olarak algılanmasına neden olmuştur.</a:t>
            </a:r>
          </a:p>
          <a:p>
            <a:pPr algn="just"/>
            <a:r>
              <a:rPr lang="tr-TR" dirty="0"/>
              <a:t>Bu durum, AB’de yeni bir raporlama yönergesi getirilmesine yönelik çalışmaları hızlandırmış ve </a:t>
            </a:r>
            <a:r>
              <a:rPr lang="tr-TR" b="1" dirty="0"/>
              <a:t>Kurumsal Sürdürülebilirlik Raporlama Direktifi (</a:t>
            </a:r>
            <a:r>
              <a:rPr lang="tr-TR" b="1" i="1" dirty="0" err="1"/>
              <a:t>Corporate</a:t>
            </a:r>
            <a:r>
              <a:rPr lang="tr-TR" b="1" i="1" dirty="0"/>
              <a:t> </a:t>
            </a:r>
            <a:r>
              <a:rPr lang="tr-TR" b="1" i="1" dirty="0" err="1"/>
              <a:t>Sustainability</a:t>
            </a:r>
            <a:r>
              <a:rPr lang="tr-TR" b="1" i="1" dirty="0"/>
              <a:t> </a:t>
            </a:r>
            <a:r>
              <a:rPr lang="tr-TR" b="1" i="1" dirty="0" err="1"/>
              <a:t>Reporting</a:t>
            </a:r>
            <a:r>
              <a:rPr lang="tr-TR" b="1" i="1" dirty="0"/>
              <a:t> Directive</a:t>
            </a:r>
            <a:r>
              <a:rPr lang="tr-TR" b="1" dirty="0"/>
              <a:t>-CSRD) </a:t>
            </a:r>
            <a:r>
              <a:rPr lang="tr-TR" dirty="0"/>
              <a:t>oluşturulmuştur.</a:t>
            </a:r>
          </a:p>
          <a:p>
            <a:endParaRPr lang="tr-TR" dirty="0"/>
          </a:p>
        </p:txBody>
      </p:sp>
    </p:spTree>
    <p:extLst>
      <p:ext uri="{BB962C8B-B14F-4D97-AF65-F5344CB8AC3E}">
        <p14:creationId xmlns:p14="http://schemas.microsoft.com/office/powerpoint/2010/main" val="38457326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0" y="0"/>
            <a:ext cx="10515600" cy="1325563"/>
          </a:xfrm>
        </p:spPr>
        <p:txBody>
          <a:bodyPr/>
          <a:lstStyle/>
          <a:p>
            <a:r>
              <a:rPr lang="tr-TR" b="1" dirty="0" err="1" smtClean="0"/>
              <a:t>NFRD’den</a:t>
            </a:r>
            <a:r>
              <a:rPr lang="tr-TR" b="1" dirty="0" smtClean="0"/>
              <a:t> CSRD </a:t>
            </a:r>
            <a:r>
              <a:rPr lang="tr-TR" b="1" dirty="0" smtClean="0"/>
              <a:t>Raporlamasına Geçişte</a:t>
            </a:r>
            <a:endParaRPr lang="tr-TR" b="1" dirty="0"/>
          </a:p>
        </p:txBody>
      </p:sp>
      <p:sp>
        <p:nvSpPr>
          <p:cNvPr id="3" name="İçerik Yer Tutucusu 2"/>
          <p:cNvSpPr>
            <a:spLocks noGrp="1"/>
          </p:cNvSpPr>
          <p:nvPr>
            <p:ph idx="1"/>
          </p:nvPr>
        </p:nvSpPr>
        <p:spPr>
          <a:xfrm>
            <a:off x="0" y="1179078"/>
            <a:ext cx="12192000" cy="5678921"/>
          </a:xfrm>
        </p:spPr>
        <p:txBody>
          <a:bodyPr>
            <a:noAutofit/>
          </a:bodyPr>
          <a:lstStyle/>
          <a:p>
            <a:pPr algn="just"/>
            <a:r>
              <a:rPr lang="tr-TR" sz="2400" dirty="0" smtClean="0"/>
              <a:t>KAPSAM GENİŞLEDİ</a:t>
            </a:r>
          </a:p>
          <a:p>
            <a:pPr lvl="1" algn="just"/>
            <a:r>
              <a:rPr lang="tr-TR" dirty="0" smtClean="0"/>
              <a:t>CSRD</a:t>
            </a:r>
            <a:r>
              <a:rPr lang="tr-TR" dirty="0"/>
              <a:t> </a:t>
            </a:r>
            <a:r>
              <a:rPr lang="tr-TR" b="1" dirty="0"/>
              <a:t>Doğrudan</a:t>
            </a:r>
            <a:r>
              <a:rPr lang="tr-TR" b="1" dirty="0" smtClean="0"/>
              <a:t> </a:t>
            </a:r>
            <a:r>
              <a:rPr lang="tr-TR" dirty="0" smtClean="0"/>
              <a:t>Kapsamında Şirket 2024 yılı itibariyle 50.000</a:t>
            </a:r>
            <a:endParaRPr lang="tr-TR" dirty="0"/>
          </a:p>
          <a:p>
            <a:pPr lvl="1" algn="just"/>
            <a:r>
              <a:rPr lang="tr-TR" dirty="0" smtClean="0"/>
              <a:t>CSRD </a:t>
            </a:r>
            <a:r>
              <a:rPr lang="tr-TR" b="1" dirty="0" smtClean="0"/>
              <a:t>Dolaylı</a:t>
            </a:r>
            <a:r>
              <a:rPr lang="tr-TR" dirty="0" smtClean="0"/>
              <a:t> Kapsamı bu şirketler bağlı ortaklıkları için de değerlendirmekle yükümlü olacaklar.</a:t>
            </a:r>
            <a:endParaRPr lang="tr-TR" dirty="0"/>
          </a:p>
          <a:p>
            <a:pPr lvl="1" algn="just"/>
            <a:r>
              <a:rPr lang="tr-TR" dirty="0" smtClean="0"/>
              <a:t>Avrupa Birliği dışındaki Şirketler için de  </a:t>
            </a:r>
            <a:r>
              <a:rPr lang="tr-TR" dirty="0" err="1" smtClean="0"/>
              <a:t>CSRD’ye</a:t>
            </a:r>
            <a:r>
              <a:rPr lang="tr-TR" dirty="0" smtClean="0"/>
              <a:t> </a:t>
            </a:r>
            <a:r>
              <a:rPr lang="tr-TR" dirty="0"/>
              <a:t>uyarak sürdürülebilirlik raporu sağlama </a:t>
            </a:r>
            <a:r>
              <a:rPr lang="tr-TR" dirty="0" smtClean="0"/>
              <a:t>zorunluluğu</a:t>
            </a:r>
          </a:p>
          <a:p>
            <a:pPr lvl="2" algn="just"/>
            <a:r>
              <a:rPr lang="tr-TR" sz="2400" dirty="0" smtClean="0"/>
              <a:t>AB’de </a:t>
            </a:r>
            <a:r>
              <a:rPr lang="tr-TR" sz="2400" dirty="0"/>
              <a:t>iki yıl üst üste </a:t>
            </a:r>
            <a:r>
              <a:rPr lang="tr-TR" sz="2400" b="1" dirty="0"/>
              <a:t>150 milyon avro</a:t>
            </a:r>
            <a:r>
              <a:rPr lang="tr-TR" sz="2400" dirty="0"/>
              <a:t> net ciro elde eden ve </a:t>
            </a:r>
            <a:r>
              <a:rPr lang="tr-TR" sz="2400" b="1" dirty="0"/>
              <a:t>AB’de 40 milyon avroyu </a:t>
            </a:r>
            <a:r>
              <a:rPr lang="tr-TR" sz="2400" dirty="0"/>
              <a:t>aşan en az bir iştiraki veya şubesi bulunan tüm şirketler </a:t>
            </a:r>
            <a:endParaRPr lang="tr-TR" sz="2400" dirty="0" smtClean="0"/>
          </a:p>
          <a:p>
            <a:r>
              <a:rPr lang="tr-TR" sz="2400" dirty="0"/>
              <a:t>K</a:t>
            </a:r>
            <a:r>
              <a:rPr lang="tr-TR" sz="2400" dirty="0" smtClean="0"/>
              <a:t>apsama </a:t>
            </a:r>
            <a:r>
              <a:rPr lang="tr-TR" sz="2400" dirty="0"/>
              <a:t>giren şirket sayısının 10.000 şirketten 50.000 şirkete </a:t>
            </a:r>
            <a:r>
              <a:rPr lang="tr-TR" sz="2400" dirty="0" smtClean="0"/>
              <a:t>kadar artırılması</a:t>
            </a:r>
            <a:r>
              <a:rPr lang="tr-TR" sz="2400" dirty="0"/>
              <a:t>, </a:t>
            </a:r>
            <a:endParaRPr lang="tr-TR" sz="2400" dirty="0" smtClean="0"/>
          </a:p>
          <a:p>
            <a:pPr lvl="1"/>
            <a:r>
              <a:rPr lang="tr-TR" sz="1800" dirty="0" err="1" smtClean="0"/>
              <a:t>karşılaştırılabilirliğin</a:t>
            </a:r>
            <a:r>
              <a:rPr lang="tr-TR" sz="1800" dirty="0" smtClean="0"/>
              <a:t> sağlanması </a:t>
            </a:r>
          </a:p>
          <a:p>
            <a:pPr lvl="1"/>
            <a:r>
              <a:rPr lang="tr-TR" sz="1800" dirty="0" smtClean="0"/>
              <a:t>tüm </a:t>
            </a:r>
            <a:r>
              <a:rPr lang="tr-TR" sz="1800" dirty="0"/>
              <a:t>paydaşlar, yatırımcılar ve toplum için </a:t>
            </a:r>
            <a:r>
              <a:rPr lang="tr-TR" sz="1800" dirty="0" smtClean="0"/>
              <a:t>nitelikli</a:t>
            </a:r>
            <a:r>
              <a:rPr lang="tr-TR" sz="1800" dirty="0"/>
              <a:t>, şeffaf ve güvenilir </a:t>
            </a:r>
            <a:r>
              <a:rPr lang="tr-TR" sz="1800" dirty="0" err="1"/>
              <a:t>sürdürülebirlilik</a:t>
            </a:r>
            <a:r>
              <a:rPr lang="tr-TR" sz="1800" dirty="0"/>
              <a:t> bilgilerinin </a:t>
            </a:r>
            <a:r>
              <a:rPr lang="tr-TR" sz="1800" dirty="0" smtClean="0"/>
              <a:t>raporlanması</a:t>
            </a:r>
            <a:endParaRPr lang="tr-TR" sz="1800" dirty="0" smtClean="0"/>
          </a:p>
          <a:p>
            <a:pPr lvl="1"/>
            <a:r>
              <a:rPr lang="tr-TR" sz="1800" dirty="0" smtClean="0"/>
              <a:t>AB </a:t>
            </a:r>
            <a:r>
              <a:rPr lang="tr-TR" sz="1800" dirty="0"/>
              <a:t>Sürdürülebilirlik </a:t>
            </a:r>
            <a:r>
              <a:rPr lang="tr-TR" sz="1800" dirty="0" smtClean="0"/>
              <a:t>Raporlama Standartları’nı </a:t>
            </a:r>
            <a:r>
              <a:rPr lang="tr-TR" sz="1800" dirty="0"/>
              <a:t>kullanmasının zorunlu tutulması, </a:t>
            </a:r>
            <a:endParaRPr lang="tr-TR" sz="1800" dirty="0" smtClean="0"/>
          </a:p>
          <a:p>
            <a:pPr lvl="1"/>
            <a:r>
              <a:rPr lang="tr-TR" sz="1800" dirty="0" smtClean="0"/>
              <a:t>zorunlu </a:t>
            </a:r>
            <a:r>
              <a:rPr lang="tr-TR" sz="1800" dirty="0"/>
              <a:t>bağımsız dış denetim </a:t>
            </a:r>
            <a:r>
              <a:rPr lang="tr-TR" sz="1800" dirty="0" smtClean="0"/>
              <a:t>ve </a:t>
            </a:r>
          </a:p>
          <a:p>
            <a:pPr lvl="1"/>
            <a:r>
              <a:rPr lang="tr-TR" sz="1800" dirty="0" smtClean="0"/>
              <a:t>kamu </a:t>
            </a:r>
            <a:r>
              <a:rPr lang="tr-TR" sz="1800" dirty="0"/>
              <a:t>gözetimi yapısı amaçlanmaktadır. </a:t>
            </a:r>
            <a:endParaRPr lang="tr-TR" sz="1800" dirty="0" smtClean="0"/>
          </a:p>
          <a:p>
            <a:r>
              <a:rPr lang="tr-TR" sz="2400" dirty="0" smtClean="0"/>
              <a:t>Hedef </a:t>
            </a:r>
            <a:r>
              <a:rPr lang="tr-TR" sz="2400" i="1" dirty="0" smtClean="0"/>
              <a:t>tutarlı sürdürülebilirlik raporlamasının </a:t>
            </a:r>
            <a:r>
              <a:rPr lang="tr-TR" sz="2400" dirty="0" smtClean="0"/>
              <a:t>oluşturulmasıdır.</a:t>
            </a:r>
          </a:p>
          <a:p>
            <a:pPr lvl="2" algn="just"/>
            <a:endParaRPr lang="tr-TR" sz="3200" dirty="0" smtClean="0"/>
          </a:p>
        </p:txBody>
      </p:sp>
    </p:spTree>
    <p:extLst>
      <p:ext uri="{BB962C8B-B14F-4D97-AF65-F5344CB8AC3E}">
        <p14:creationId xmlns:p14="http://schemas.microsoft.com/office/powerpoint/2010/main" val="2285307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1171</TotalTime>
  <Words>1029</Words>
  <Application>Microsoft Office PowerPoint</Application>
  <PresentationFormat>Geniş ekran</PresentationFormat>
  <Paragraphs>144</Paragraphs>
  <Slides>21</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21</vt:i4>
      </vt:variant>
    </vt:vector>
  </HeadingPairs>
  <TitlesOfParts>
    <vt:vector size="25" baseType="lpstr">
      <vt:lpstr>Arial</vt:lpstr>
      <vt:lpstr>Calibri</vt:lpstr>
      <vt:lpstr>Calibri Light</vt:lpstr>
      <vt:lpstr>Office Teması</vt:lpstr>
      <vt:lpstr>Avrupa Birliği  Kurumsal  Sürdürülebilirlik  Raporlama Direktifi</vt:lpstr>
      <vt:lpstr>PowerPoint Sunusu</vt:lpstr>
      <vt:lpstr>PowerPoint Sunusu</vt:lpstr>
      <vt:lpstr>PowerPoint Sunusu</vt:lpstr>
      <vt:lpstr>Tarihsel Süreç</vt:lpstr>
      <vt:lpstr>Tarihsel Süreç</vt:lpstr>
      <vt:lpstr>Tarihsel Süreç</vt:lpstr>
      <vt:lpstr>Tarihsel Süreç – NFRD Dönemi</vt:lpstr>
      <vt:lpstr>NFRD’den CSRD Raporlamasına Geçişte</vt:lpstr>
      <vt:lpstr>Avrupa Birliği’nin (AB) Kurumsal Sürdürülebilirlik Raporlama Direktifi </vt:lpstr>
      <vt:lpstr>AMAÇ</vt:lpstr>
      <vt:lpstr>NEDEN CSRD?</vt:lpstr>
      <vt:lpstr>CSRD Kapsamındaki Şirketler</vt:lpstr>
      <vt:lpstr>PowerPoint Sunusu</vt:lpstr>
      <vt:lpstr>AB Dışı Şirketler için CSRD</vt:lpstr>
      <vt:lpstr>CSRD ne zaman yürürlüğe girecek?</vt:lpstr>
      <vt:lpstr>PowerPoint Sunusu</vt:lpstr>
      <vt:lpstr>Yükümlülükler </vt:lpstr>
      <vt:lpstr>Raporlama kapsamında</vt:lpstr>
      <vt:lpstr>Raporlama kapsamında</vt:lpstr>
      <vt:lpstr>PowerPoint Sunusu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 Kurumsal Sürdürülebilirlik Raporlama Direktifi</dc:title>
  <dc:creator>end.user</dc:creator>
  <cp:lastModifiedBy>Gönenç Demir</cp:lastModifiedBy>
  <cp:revision>28</cp:revision>
  <dcterms:created xsi:type="dcterms:W3CDTF">2024-02-27T08:14:49Z</dcterms:created>
  <dcterms:modified xsi:type="dcterms:W3CDTF">2024-03-04T09:16:40Z</dcterms:modified>
</cp:coreProperties>
</file>